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BDCD7-ECA5-4855-BF38-D0B60D64EB2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8BD4E12-262E-45B5-8E28-BAFC3599B9AD}">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Infected host reservoir</a:t>
          </a:r>
        </a:p>
      </dgm:t>
    </dgm:pt>
    <dgm:pt modelId="{52C3FE1F-9F9C-439D-B120-EFE9A5837132}" type="parTrans" cxnId="{6675CCE3-07BF-4A3E-A019-1251EBCA8A70}">
      <dgm:prSet/>
      <dgm:spPr/>
      <dgm:t>
        <a:bodyPr/>
        <a:lstStyle/>
        <a:p>
          <a:endParaRPr lang="en-US"/>
        </a:p>
      </dgm:t>
    </dgm:pt>
    <dgm:pt modelId="{3CA33F65-D053-48E8-82F7-520034782400}" type="sibTrans" cxnId="{6675CCE3-07BF-4A3E-A019-1251EBCA8A70}">
      <dgm:prSet/>
      <dgm:spPr/>
      <dgm:t>
        <a:bodyPr/>
        <a:lstStyle/>
        <a:p>
          <a:endParaRPr lang="en-US"/>
        </a:p>
      </dgm:t>
    </dgm:pt>
    <dgm:pt modelId="{8BB699AD-6B4E-4562-913E-E64FEFED88FE}">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Site for replication of infectious agent</a:t>
          </a:r>
        </a:p>
      </dgm:t>
    </dgm:pt>
    <dgm:pt modelId="{B6090EB3-E59B-4158-A0AA-52CA9AA4B4AA}" type="parTrans" cxnId="{04029B23-9211-40EA-B83C-3F61829D352B}">
      <dgm:prSet/>
      <dgm:spPr/>
      <dgm:t>
        <a:bodyPr/>
        <a:lstStyle/>
        <a:p>
          <a:endParaRPr lang="en-US"/>
        </a:p>
      </dgm:t>
    </dgm:pt>
    <dgm:pt modelId="{516C06E2-2602-400E-956D-44458138DE1F}" type="sibTrans" cxnId="{04029B23-9211-40EA-B83C-3F61829D352B}">
      <dgm:prSet/>
      <dgm:spPr/>
      <dgm:t>
        <a:bodyPr/>
        <a:lstStyle/>
        <a:p>
          <a:endParaRPr lang="en-US"/>
        </a:p>
      </dgm:t>
    </dgm:pt>
    <dgm:pt modelId="{A73263EB-76CE-4A72-9B5A-DACB777B0B7C}">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Portal of exit</a:t>
          </a:r>
        </a:p>
      </dgm:t>
    </dgm:pt>
    <dgm:pt modelId="{3EE1CC66-23A2-4FD5-847C-9F1BAE5D0AF8}" type="parTrans" cxnId="{C2FB100A-2CB5-4006-8DCA-849BF8B3292A}">
      <dgm:prSet/>
      <dgm:spPr/>
      <dgm:t>
        <a:bodyPr/>
        <a:lstStyle/>
        <a:p>
          <a:endParaRPr lang="en-US"/>
        </a:p>
      </dgm:t>
    </dgm:pt>
    <dgm:pt modelId="{125DED40-2D7E-44BC-9E68-7B798FE53C43}" type="sibTrans" cxnId="{C2FB100A-2CB5-4006-8DCA-849BF8B3292A}">
      <dgm:prSet/>
      <dgm:spPr/>
      <dgm:t>
        <a:bodyPr/>
        <a:lstStyle/>
        <a:p>
          <a:endParaRPr lang="en-US"/>
        </a:p>
      </dgm:t>
    </dgm:pt>
    <dgm:pt modelId="{E9D2F7F0-89FA-4EBF-B7FB-A00239366C30}">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Some infectious diseases have another possible reservoir</a:t>
          </a:r>
        </a:p>
      </dgm:t>
    </dgm:pt>
    <dgm:pt modelId="{E965E40C-A506-4374-95AB-3EE76C5F936A}" type="parTrans" cxnId="{60AF57CB-DFA6-4CDF-B2FA-F635A085A735}">
      <dgm:prSet/>
      <dgm:spPr/>
      <dgm:t>
        <a:bodyPr/>
        <a:lstStyle/>
        <a:p>
          <a:endParaRPr lang="en-US"/>
        </a:p>
      </dgm:t>
    </dgm:pt>
    <dgm:pt modelId="{3B5159D6-47E0-4829-A693-D926E56BCC4A}" type="sibTrans" cxnId="{60AF57CB-DFA6-4CDF-B2FA-F635A085A735}">
      <dgm:prSet/>
      <dgm:spPr/>
      <dgm:t>
        <a:bodyPr/>
        <a:lstStyle/>
        <a:p>
          <a:endParaRPr lang="en-US"/>
        </a:p>
      </dgm:t>
    </dgm:pt>
    <dgm:pt modelId="{905D6123-4916-43AB-92D4-507D8B425AB1}">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Mode of transmission</a:t>
          </a:r>
        </a:p>
      </dgm:t>
    </dgm:pt>
    <dgm:pt modelId="{40F293A3-6725-4D26-94A5-BCE83BB4C29C}" type="parTrans" cxnId="{1B6FDD05-9A76-46B2-8314-224FEBFB8075}">
      <dgm:prSet/>
      <dgm:spPr/>
      <dgm:t>
        <a:bodyPr/>
        <a:lstStyle/>
        <a:p>
          <a:endParaRPr lang="en-US"/>
        </a:p>
      </dgm:t>
    </dgm:pt>
    <dgm:pt modelId="{FD232EA8-CBD8-4003-8CEA-22F983CCF828}" type="sibTrans" cxnId="{1B6FDD05-9A76-46B2-8314-224FEBFB8075}">
      <dgm:prSet/>
      <dgm:spPr/>
      <dgm:t>
        <a:bodyPr/>
        <a:lstStyle/>
        <a:p>
          <a:endParaRPr lang="en-US"/>
        </a:p>
      </dgm:t>
    </dgm:pt>
    <dgm:pt modelId="{8706A8CF-8818-4387-8F30-E589E7C81819}">
      <dgm:prSe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Portal of entry</a:t>
          </a:r>
        </a:p>
      </dgm:t>
    </dgm:pt>
    <dgm:pt modelId="{09C5DDC0-25BA-4EB6-AA03-509FF294D841}" type="parTrans" cxnId="{77942190-4BA7-46BA-A8A5-E013F247124F}">
      <dgm:prSet/>
      <dgm:spPr/>
      <dgm:t>
        <a:bodyPr/>
        <a:lstStyle/>
        <a:p>
          <a:endParaRPr lang="en-US"/>
        </a:p>
      </dgm:t>
    </dgm:pt>
    <dgm:pt modelId="{52638B7E-E121-45B4-B7DE-86765A514891}" type="sibTrans" cxnId="{77942190-4BA7-46BA-A8A5-E013F247124F}">
      <dgm:prSet/>
      <dgm:spPr/>
      <dgm:t>
        <a:bodyPr/>
        <a:lstStyle/>
        <a:p>
          <a:endParaRPr lang="en-US"/>
        </a:p>
      </dgm:t>
    </dgm:pt>
    <dgm:pt modelId="{171C8CC9-839F-45EF-B516-B3C3662BDE5C}">
      <dgm:prSe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Susceptible host</a:t>
          </a:r>
        </a:p>
      </dgm:t>
    </dgm:pt>
    <dgm:pt modelId="{944E4229-9387-41AE-9DA0-6D3CA56F1CC9}" type="parTrans" cxnId="{7DC609F1-8635-490B-97B4-71CDA0893676}">
      <dgm:prSet/>
      <dgm:spPr/>
      <dgm:t>
        <a:bodyPr/>
        <a:lstStyle/>
        <a:p>
          <a:endParaRPr lang="en-US"/>
        </a:p>
      </dgm:t>
    </dgm:pt>
    <dgm:pt modelId="{8588CEA6-237B-4E47-BD90-5A5AE691D6BB}" type="sibTrans" cxnId="{7DC609F1-8635-490B-97B4-71CDA0893676}">
      <dgm:prSet/>
      <dgm:spPr/>
      <dgm:t>
        <a:bodyPr/>
        <a:lstStyle/>
        <a:p>
          <a:endParaRPr lang="en-US"/>
        </a:p>
      </dgm:t>
    </dgm:pt>
    <dgm:pt modelId="{74725EFB-2943-4159-9A31-B3CE04A57C86}" type="pres">
      <dgm:prSet presAssocID="{204BDCD7-ECA5-4855-BF38-D0B60D64EB24}" presName="cycle" presStyleCnt="0">
        <dgm:presLayoutVars>
          <dgm:dir/>
          <dgm:resizeHandles val="exact"/>
        </dgm:presLayoutVars>
      </dgm:prSet>
      <dgm:spPr/>
      <dgm:t>
        <a:bodyPr/>
        <a:lstStyle/>
        <a:p>
          <a:endParaRPr lang="en-US"/>
        </a:p>
      </dgm:t>
    </dgm:pt>
    <dgm:pt modelId="{F4DEFC1C-CAA5-4176-B7AB-FD181FA893C6}" type="pres">
      <dgm:prSet presAssocID="{B8BD4E12-262E-45B5-8E28-BAFC3599B9AD}" presName="node" presStyleLbl="node1" presStyleIdx="0" presStyleCnt="7" custScaleX="138295" custScaleY="95227">
        <dgm:presLayoutVars>
          <dgm:bulletEnabled val="1"/>
        </dgm:presLayoutVars>
      </dgm:prSet>
      <dgm:spPr/>
      <dgm:t>
        <a:bodyPr/>
        <a:lstStyle/>
        <a:p>
          <a:endParaRPr lang="en-US"/>
        </a:p>
      </dgm:t>
    </dgm:pt>
    <dgm:pt modelId="{23EB9A58-8321-42DD-B183-5D0533AAB501}" type="pres">
      <dgm:prSet presAssocID="{B8BD4E12-262E-45B5-8E28-BAFC3599B9AD}" presName="spNode" presStyleCnt="0"/>
      <dgm:spPr/>
    </dgm:pt>
    <dgm:pt modelId="{E408AEF1-5134-4B0B-B3AC-FF6FD43F4D9A}" type="pres">
      <dgm:prSet presAssocID="{3CA33F65-D053-48E8-82F7-520034782400}" presName="sibTrans" presStyleLbl="sibTrans1D1" presStyleIdx="0" presStyleCnt="7"/>
      <dgm:spPr/>
      <dgm:t>
        <a:bodyPr/>
        <a:lstStyle/>
        <a:p>
          <a:endParaRPr lang="en-US"/>
        </a:p>
      </dgm:t>
    </dgm:pt>
    <dgm:pt modelId="{871DA48B-C3C6-4F0B-84CB-74BC83710DE1}" type="pres">
      <dgm:prSet presAssocID="{8BB699AD-6B4E-4562-913E-E64FEFED88FE}" presName="node" presStyleLbl="node1" presStyleIdx="1" presStyleCnt="7" custScaleX="158182" custScaleY="105807" custRadScaleRad="102606" custRadScaleInc="25522">
        <dgm:presLayoutVars>
          <dgm:bulletEnabled val="1"/>
        </dgm:presLayoutVars>
      </dgm:prSet>
      <dgm:spPr/>
      <dgm:t>
        <a:bodyPr/>
        <a:lstStyle/>
        <a:p>
          <a:endParaRPr lang="en-US"/>
        </a:p>
      </dgm:t>
    </dgm:pt>
    <dgm:pt modelId="{C6C96EB0-9FBD-4613-A2E2-9BF46B0EA135}" type="pres">
      <dgm:prSet presAssocID="{8BB699AD-6B4E-4562-913E-E64FEFED88FE}" presName="spNode" presStyleCnt="0"/>
      <dgm:spPr/>
    </dgm:pt>
    <dgm:pt modelId="{8626800B-CBF3-49DF-935C-6EA1955F6D20}" type="pres">
      <dgm:prSet presAssocID="{516C06E2-2602-400E-956D-44458138DE1F}" presName="sibTrans" presStyleLbl="sibTrans1D1" presStyleIdx="1" presStyleCnt="7"/>
      <dgm:spPr/>
      <dgm:t>
        <a:bodyPr/>
        <a:lstStyle/>
        <a:p>
          <a:endParaRPr lang="en-US"/>
        </a:p>
      </dgm:t>
    </dgm:pt>
    <dgm:pt modelId="{40E5ABA5-8EBB-4904-BF19-BADA06FD9C4B}" type="pres">
      <dgm:prSet presAssocID="{A73263EB-76CE-4A72-9B5A-DACB777B0B7C}" presName="node" presStyleLbl="node1" presStyleIdx="2" presStyleCnt="7" custScaleX="116917" custScaleY="105807" custRadScaleRad="100375" custRadScaleInc="-42853">
        <dgm:presLayoutVars>
          <dgm:bulletEnabled val="1"/>
        </dgm:presLayoutVars>
      </dgm:prSet>
      <dgm:spPr/>
      <dgm:t>
        <a:bodyPr/>
        <a:lstStyle/>
        <a:p>
          <a:endParaRPr lang="en-US"/>
        </a:p>
      </dgm:t>
    </dgm:pt>
    <dgm:pt modelId="{B3A10077-E564-423E-9EFC-6A0BE1CC0ECC}" type="pres">
      <dgm:prSet presAssocID="{A73263EB-76CE-4A72-9B5A-DACB777B0B7C}" presName="spNode" presStyleCnt="0"/>
      <dgm:spPr/>
    </dgm:pt>
    <dgm:pt modelId="{296EDFA6-0584-4608-8E1E-22D5D1AE53B0}" type="pres">
      <dgm:prSet presAssocID="{125DED40-2D7E-44BC-9E68-7B798FE53C43}" presName="sibTrans" presStyleLbl="sibTrans1D1" presStyleIdx="2" presStyleCnt="7"/>
      <dgm:spPr/>
      <dgm:t>
        <a:bodyPr/>
        <a:lstStyle/>
        <a:p>
          <a:endParaRPr lang="en-US"/>
        </a:p>
      </dgm:t>
    </dgm:pt>
    <dgm:pt modelId="{465F55D4-B7F2-4466-BDB3-5D6E6629D61C}" type="pres">
      <dgm:prSet presAssocID="{E9D2F7F0-89FA-4EBF-B7FB-A00239366C30}" presName="node" presStyleLbl="node1" presStyleIdx="3" presStyleCnt="7" custScaleX="168498" custScaleY="126969" custRadScaleRad="100166" custRadScaleInc="-42791">
        <dgm:presLayoutVars>
          <dgm:bulletEnabled val="1"/>
        </dgm:presLayoutVars>
      </dgm:prSet>
      <dgm:spPr/>
      <dgm:t>
        <a:bodyPr/>
        <a:lstStyle/>
        <a:p>
          <a:endParaRPr lang="en-US"/>
        </a:p>
      </dgm:t>
    </dgm:pt>
    <dgm:pt modelId="{225154D0-4B6E-4FB4-A725-23A93C2D22A3}" type="pres">
      <dgm:prSet presAssocID="{E9D2F7F0-89FA-4EBF-B7FB-A00239366C30}" presName="spNode" presStyleCnt="0"/>
      <dgm:spPr/>
    </dgm:pt>
    <dgm:pt modelId="{95DC02DF-A9EA-4DFF-B31D-435F3AFDF764}" type="pres">
      <dgm:prSet presAssocID="{3B5159D6-47E0-4829-A693-D926E56BCC4A}" presName="sibTrans" presStyleLbl="sibTrans1D1" presStyleIdx="3" presStyleCnt="7"/>
      <dgm:spPr/>
      <dgm:t>
        <a:bodyPr/>
        <a:lstStyle/>
        <a:p>
          <a:endParaRPr lang="en-US"/>
        </a:p>
      </dgm:t>
    </dgm:pt>
    <dgm:pt modelId="{9BE7AAA1-A386-452F-9C19-93D9C488483D}" type="pres">
      <dgm:prSet presAssocID="{905D6123-4916-43AB-92D4-507D8B425AB1}" presName="node" presStyleLbl="node1" presStyleIdx="4" presStyleCnt="7" custScaleX="168498" custScaleY="126969" custRadScaleRad="100166" custRadScaleInc="42791">
        <dgm:presLayoutVars>
          <dgm:bulletEnabled val="1"/>
        </dgm:presLayoutVars>
      </dgm:prSet>
      <dgm:spPr/>
      <dgm:t>
        <a:bodyPr/>
        <a:lstStyle/>
        <a:p>
          <a:endParaRPr lang="en-US"/>
        </a:p>
      </dgm:t>
    </dgm:pt>
    <dgm:pt modelId="{255311C3-6D61-4C58-957D-0934AB8F7B2F}" type="pres">
      <dgm:prSet presAssocID="{905D6123-4916-43AB-92D4-507D8B425AB1}" presName="spNode" presStyleCnt="0"/>
      <dgm:spPr/>
    </dgm:pt>
    <dgm:pt modelId="{95817AFD-F399-4D80-BB2D-2C649A663ED0}" type="pres">
      <dgm:prSet presAssocID="{FD232EA8-CBD8-4003-8CEA-22F983CCF828}" presName="sibTrans" presStyleLbl="sibTrans1D1" presStyleIdx="4" presStyleCnt="7"/>
      <dgm:spPr/>
      <dgm:t>
        <a:bodyPr/>
        <a:lstStyle/>
        <a:p>
          <a:endParaRPr lang="en-US"/>
        </a:p>
      </dgm:t>
    </dgm:pt>
    <dgm:pt modelId="{4C0F0C23-51A3-4860-9E09-6220C3E180E5}" type="pres">
      <dgm:prSet presAssocID="{8706A8CF-8818-4387-8F30-E589E7C81819}" presName="node" presStyleLbl="node1" presStyleIdx="5" presStyleCnt="7" custScaleX="116917" custScaleY="105807" custRadScaleRad="100375" custRadScaleInc="42853">
        <dgm:presLayoutVars>
          <dgm:bulletEnabled val="1"/>
        </dgm:presLayoutVars>
      </dgm:prSet>
      <dgm:spPr/>
      <dgm:t>
        <a:bodyPr/>
        <a:lstStyle/>
        <a:p>
          <a:endParaRPr lang="en-US"/>
        </a:p>
      </dgm:t>
    </dgm:pt>
    <dgm:pt modelId="{724DBEE1-38C3-4441-911A-C6A8B3ECD839}" type="pres">
      <dgm:prSet presAssocID="{8706A8CF-8818-4387-8F30-E589E7C81819}" presName="spNode" presStyleCnt="0"/>
      <dgm:spPr/>
    </dgm:pt>
    <dgm:pt modelId="{15A4069E-65F8-4C6E-BE6F-220CC3D99173}" type="pres">
      <dgm:prSet presAssocID="{52638B7E-E121-45B4-B7DE-86765A514891}" presName="sibTrans" presStyleLbl="sibTrans1D1" presStyleIdx="5" presStyleCnt="7"/>
      <dgm:spPr/>
      <dgm:t>
        <a:bodyPr/>
        <a:lstStyle/>
        <a:p>
          <a:endParaRPr lang="en-US"/>
        </a:p>
      </dgm:t>
    </dgm:pt>
    <dgm:pt modelId="{285D7E37-D9BD-4024-BC72-1BBB5B2DE22E}" type="pres">
      <dgm:prSet presAssocID="{171C8CC9-839F-45EF-B516-B3C3662BDE5C}" presName="node" presStyleLbl="node1" presStyleIdx="6" presStyleCnt="7" custScaleX="158182" custScaleY="105807" custRadScaleRad="102606" custRadScaleInc="-25522">
        <dgm:presLayoutVars>
          <dgm:bulletEnabled val="1"/>
        </dgm:presLayoutVars>
      </dgm:prSet>
      <dgm:spPr/>
      <dgm:t>
        <a:bodyPr/>
        <a:lstStyle/>
        <a:p>
          <a:endParaRPr lang="en-US"/>
        </a:p>
      </dgm:t>
    </dgm:pt>
    <dgm:pt modelId="{9F4323AD-FD5A-4868-9C1F-70D670BE8DC8}" type="pres">
      <dgm:prSet presAssocID="{171C8CC9-839F-45EF-B516-B3C3662BDE5C}" presName="spNode" presStyleCnt="0"/>
      <dgm:spPr/>
    </dgm:pt>
    <dgm:pt modelId="{4D7518C9-DCBA-4D9F-80E7-D62DAFD4C77E}" type="pres">
      <dgm:prSet presAssocID="{8588CEA6-237B-4E47-BD90-5A5AE691D6BB}" presName="sibTrans" presStyleLbl="sibTrans1D1" presStyleIdx="6" presStyleCnt="7"/>
      <dgm:spPr/>
      <dgm:t>
        <a:bodyPr/>
        <a:lstStyle/>
        <a:p>
          <a:endParaRPr lang="en-US"/>
        </a:p>
      </dgm:t>
    </dgm:pt>
  </dgm:ptLst>
  <dgm:cxnLst>
    <dgm:cxn modelId="{4D66874A-D150-4DCA-81B1-DB8E2703D8BC}" type="presOf" srcId="{905D6123-4916-43AB-92D4-507D8B425AB1}" destId="{9BE7AAA1-A386-452F-9C19-93D9C488483D}" srcOrd="0" destOrd="0" presId="urn:microsoft.com/office/officeart/2005/8/layout/cycle5"/>
    <dgm:cxn modelId="{6675CCE3-07BF-4A3E-A019-1251EBCA8A70}" srcId="{204BDCD7-ECA5-4855-BF38-D0B60D64EB24}" destId="{B8BD4E12-262E-45B5-8E28-BAFC3599B9AD}" srcOrd="0" destOrd="0" parTransId="{52C3FE1F-9F9C-439D-B120-EFE9A5837132}" sibTransId="{3CA33F65-D053-48E8-82F7-520034782400}"/>
    <dgm:cxn modelId="{1CDABE86-8975-4C85-A2B4-B517768E7FAA}" type="presOf" srcId="{A73263EB-76CE-4A72-9B5A-DACB777B0B7C}" destId="{40E5ABA5-8EBB-4904-BF19-BADA06FD9C4B}" srcOrd="0" destOrd="0" presId="urn:microsoft.com/office/officeart/2005/8/layout/cycle5"/>
    <dgm:cxn modelId="{93CFAEDB-B77D-461F-8FEB-2869267E8340}" type="presOf" srcId="{8BB699AD-6B4E-4562-913E-E64FEFED88FE}" destId="{871DA48B-C3C6-4F0B-84CB-74BC83710DE1}" srcOrd="0" destOrd="0" presId="urn:microsoft.com/office/officeart/2005/8/layout/cycle5"/>
    <dgm:cxn modelId="{056DB42B-35C0-4259-9A8C-080F4A96206F}" type="presOf" srcId="{FD232EA8-CBD8-4003-8CEA-22F983CCF828}" destId="{95817AFD-F399-4D80-BB2D-2C649A663ED0}" srcOrd="0" destOrd="0" presId="urn:microsoft.com/office/officeart/2005/8/layout/cycle5"/>
    <dgm:cxn modelId="{7DC609F1-8635-490B-97B4-71CDA0893676}" srcId="{204BDCD7-ECA5-4855-BF38-D0B60D64EB24}" destId="{171C8CC9-839F-45EF-B516-B3C3662BDE5C}" srcOrd="6" destOrd="0" parTransId="{944E4229-9387-41AE-9DA0-6D3CA56F1CC9}" sibTransId="{8588CEA6-237B-4E47-BD90-5A5AE691D6BB}"/>
    <dgm:cxn modelId="{AAF2DD63-1BE7-48A6-AA89-3622CB5879C6}" type="presOf" srcId="{516C06E2-2602-400E-956D-44458138DE1F}" destId="{8626800B-CBF3-49DF-935C-6EA1955F6D20}" srcOrd="0" destOrd="0" presId="urn:microsoft.com/office/officeart/2005/8/layout/cycle5"/>
    <dgm:cxn modelId="{60AF57CB-DFA6-4CDF-B2FA-F635A085A735}" srcId="{204BDCD7-ECA5-4855-BF38-D0B60D64EB24}" destId="{E9D2F7F0-89FA-4EBF-B7FB-A00239366C30}" srcOrd="3" destOrd="0" parTransId="{E965E40C-A506-4374-95AB-3EE76C5F936A}" sibTransId="{3B5159D6-47E0-4829-A693-D926E56BCC4A}"/>
    <dgm:cxn modelId="{9AFC2AB2-39BD-4178-8E3D-B4A95D8CAB4D}" type="presOf" srcId="{3B5159D6-47E0-4829-A693-D926E56BCC4A}" destId="{95DC02DF-A9EA-4DFF-B31D-435F3AFDF764}" srcOrd="0" destOrd="0" presId="urn:microsoft.com/office/officeart/2005/8/layout/cycle5"/>
    <dgm:cxn modelId="{CAF208EC-E9EB-4836-8171-041AFF62C69D}" type="presOf" srcId="{8706A8CF-8818-4387-8F30-E589E7C81819}" destId="{4C0F0C23-51A3-4860-9E09-6220C3E180E5}" srcOrd="0" destOrd="0" presId="urn:microsoft.com/office/officeart/2005/8/layout/cycle5"/>
    <dgm:cxn modelId="{8C5DF6E1-17FC-49D8-9745-81E67AFF1B74}" type="presOf" srcId="{125DED40-2D7E-44BC-9E68-7B798FE53C43}" destId="{296EDFA6-0584-4608-8E1E-22D5D1AE53B0}" srcOrd="0" destOrd="0" presId="urn:microsoft.com/office/officeart/2005/8/layout/cycle5"/>
    <dgm:cxn modelId="{37CB5714-46AB-4504-ACD5-32783CC1971D}" type="presOf" srcId="{8588CEA6-237B-4E47-BD90-5A5AE691D6BB}" destId="{4D7518C9-DCBA-4D9F-80E7-D62DAFD4C77E}" srcOrd="0" destOrd="0" presId="urn:microsoft.com/office/officeart/2005/8/layout/cycle5"/>
    <dgm:cxn modelId="{77942190-4BA7-46BA-A8A5-E013F247124F}" srcId="{204BDCD7-ECA5-4855-BF38-D0B60D64EB24}" destId="{8706A8CF-8818-4387-8F30-E589E7C81819}" srcOrd="5" destOrd="0" parTransId="{09C5DDC0-25BA-4EB6-AA03-509FF294D841}" sibTransId="{52638B7E-E121-45B4-B7DE-86765A514891}"/>
    <dgm:cxn modelId="{C79F5652-2338-4B03-8D7A-C880460A0977}" type="presOf" srcId="{171C8CC9-839F-45EF-B516-B3C3662BDE5C}" destId="{285D7E37-D9BD-4024-BC72-1BBB5B2DE22E}" srcOrd="0" destOrd="0" presId="urn:microsoft.com/office/officeart/2005/8/layout/cycle5"/>
    <dgm:cxn modelId="{BE129FE9-3C5A-483F-84DF-6549B6C2ABAA}" type="presOf" srcId="{52638B7E-E121-45B4-B7DE-86765A514891}" destId="{15A4069E-65F8-4C6E-BE6F-220CC3D99173}" srcOrd="0" destOrd="0" presId="urn:microsoft.com/office/officeart/2005/8/layout/cycle5"/>
    <dgm:cxn modelId="{858DA42D-102E-414F-87A9-8C66F9FB3259}" type="presOf" srcId="{B8BD4E12-262E-45B5-8E28-BAFC3599B9AD}" destId="{F4DEFC1C-CAA5-4176-B7AB-FD181FA893C6}" srcOrd="0" destOrd="0" presId="urn:microsoft.com/office/officeart/2005/8/layout/cycle5"/>
    <dgm:cxn modelId="{1B6FDD05-9A76-46B2-8314-224FEBFB8075}" srcId="{204BDCD7-ECA5-4855-BF38-D0B60D64EB24}" destId="{905D6123-4916-43AB-92D4-507D8B425AB1}" srcOrd="4" destOrd="0" parTransId="{40F293A3-6725-4D26-94A5-BCE83BB4C29C}" sibTransId="{FD232EA8-CBD8-4003-8CEA-22F983CCF828}"/>
    <dgm:cxn modelId="{9DCFCB36-317C-49C3-93AC-119BCA37EA6C}" type="presOf" srcId="{3CA33F65-D053-48E8-82F7-520034782400}" destId="{E408AEF1-5134-4B0B-B3AC-FF6FD43F4D9A}" srcOrd="0" destOrd="0" presId="urn:microsoft.com/office/officeart/2005/8/layout/cycle5"/>
    <dgm:cxn modelId="{04029B23-9211-40EA-B83C-3F61829D352B}" srcId="{204BDCD7-ECA5-4855-BF38-D0B60D64EB24}" destId="{8BB699AD-6B4E-4562-913E-E64FEFED88FE}" srcOrd="1" destOrd="0" parTransId="{B6090EB3-E59B-4158-A0AA-52CA9AA4B4AA}" sibTransId="{516C06E2-2602-400E-956D-44458138DE1F}"/>
    <dgm:cxn modelId="{68C33146-224C-4529-9615-07419BC12458}" type="presOf" srcId="{204BDCD7-ECA5-4855-BF38-D0B60D64EB24}" destId="{74725EFB-2943-4159-9A31-B3CE04A57C86}" srcOrd="0" destOrd="0" presId="urn:microsoft.com/office/officeart/2005/8/layout/cycle5"/>
    <dgm:cxn modelId="{C2FB100A-2CB5-4006-8DCA-849BF8B3292A}" srcId="{204BDCD7-ECA5-4855-BF38-D0B60D64EB24}" destId="{A73263EB-76CE-4A72-9B5A-DACB777B0B7C}" srcOrd="2" destOrd="0" parTransId="{3EE1CC66-23A2-4FD5-847C-9F1BAE5D0AF8}" sibTransId="{125DED40-2D7E-44BC-9E68-7B798FE53C43}"/>
    <dgm:cxn modelId="{FFBE2A0F-3FF5-4473-8186-C99BF393DF16}" type="presOf" srcId="{E9D2F7F0-89FA-4EBF-B7FB-A00239366C30}" destId="{465F55D4-B7F2-4466-BDB3-5D6E6629D61C}" srcOrd="0" destOrd="0" presId="urn:microsoft.com/office/officeart/2005/8/layout/cycle5"/>
    <dgm:cxn modelId="{194840AF-B0F2-4667-BC1B-C70BC39B5618}" type="presParOf" srcId="{74725EFB-2943-4159-9A31-B3CE04A57C86}" destId="{F4DEFC1C-CAA5-4176-B7AB-FD181FA893C6}" srcOrd="0" destOrd="0" presId="urn:microsoft.com/office/officeart/2005/8/layout/cycle5"/>
    <dgm:cxn modelId="{8D4BF16C-996A-4231-AECD-DB7A372B8465}" type="presParOf" srcId="{74725EFB-2943-4159-9A31-B3CE04A57C86}" destId="{23EB9A58-8321-42DD-B183-5D0533AAB501}" srcOrd="1" destOrd="0" presId="urn:microsoft.com/office/officeart/2005/8/layout/cycle5"/>
    <dgm:cxn modelId="{15752394-68DC-4AB0-827C-2FAE9025D215}" type="presParOf" srcId="{74725EFB-2943-4159-9A31-B3CE04A57C86}" destId="{E408AEF1-5134-4B0B-B3AC-FF6FD43F4D9A}" srcOrd="2" destOrd="0" presId="urn:microsoft.com/office/officeart/2005/8/layout/cycle5"/>
    <dgm:cxn modelId="{47B1AE30-E3B2-419F-B9B2-0DDF72B1E966}" type="presParOf" srcId="{74725EFB-2943-4159-9A31-B3CE04A57C86}" destId="{871DA48B-C3C6-4F0B-84CB-74BC83710DE1}" srcOrd="3" destOrd="0" presId="urn:microsoft.com/office/officeart/2005/8/layout/cycle5"/>
    <dgm:cxn modelId="{1613C141-9445-4EBA-83E7-21DF6E28B8CD}" type="presParOf" srcId="{74725EFB-2943-4159-9A31-B3CE04A57C86}" destId="{C6C96EB0-9FBD-4613-A2E2-9BF46B0EA135}" srcOrd="4" destOrd="0" presId="urn:microsoft.com/office/officeart/2005/8/layout/cycle5"/>
    <dgm:cxn modelId="{7E8605D7-9E68-416C-B354-E21178ED8397}" type="presParOf" srcId="{74725EFB-2943-4159-9A31-B3CE04A57C86}" destId="{8626800B-CBF3-49DF-935C-6EA1955F6D20}" srcOrd="5" destOrd="0" presId="urn:microsoft.com/office/officeart/2005/8/layout/cycle5"/>
    <dgm:cxn modelId="{3CE6E8AB-80A4-46FF-A9DC-60DCC5557F60}" type="presParOf" srcId="{74725EFB-2943-4159-9A31-B3CE04A57C86}" destId="{40E5ABA5-8EBB-4904-BF19-BADA06FD9C4B}" srcOrd="6" destOrd="0" presId="urn:microsoft.com/office/officeart/2005/8/layout/cycle5"/>
    <dgm:cxn modelId="{30DA129C-0B1C-47B7-BF83-7B1264C4904B}" type="presParOf" srcId="{74725EFB-2943-4159-9A31-B3CE04A57C86}" destId="{B3A10077-E564-423E-9EFC-6A0BE1CC0ECC}" srcOrd="7" destOrd="0" presId="urn:microsoft.com/office/officeart/2005/8/layout/cycle5"/>
    <dgm:cxn modelId="{A80F6559-153D-42C2-850C-1F0D806F2002}" type="presParOf" srcId="{74725EFB-2943-4159-9A31-B3CE04A57C86}" destId="{296EDFA6-0584-4608-8E1E-22D5D1AE53B0}" srcOrd="8" destOrd="0" presId="urn:microsoft.com/office/officeart/2005/8/layout/cycle5"/>
    <dgm:cxn modelId="{B18E2B85-4479-4DF9-95BA-87F2E2BA7F0F}" type="presParOf" srcId="{74725EFB-2943-4159-9A31-B3CE04A57C86}" destId="{465F55D4-B7F2-4466-BDB3-5D6E6629D61C}" srcOrd="9" destOrd="0" presId="urn:microsoft.com/office/officeart/2005/8/layout/cycle5"/>
    <dgm:cxn modelId="{E60603C2-BBB0-4F5B-B2C5-0A569D36AF2F}" type="presParOf" srcId="{74725EFB-2943-4159-9A31-B3CE04A57C86}" destId="{225154D0-4B6E-4FB4-A725-23A93C2D22A3}" srcOrd="10" destOrd="0" presId="urn:microsoft.com/office/officeart/2005/8/layout/cycle5"/>
    <dgm:cxn modelId="{9A6CB057-94A1-4C22-BEC8-A138B69AAA26}" type="presParOf" srcId="{74725EFB-2943-4159-9A31-B3CE04A57C86}" destId="{95DC02DF-A9EA-4DFF-B31D-435F3AFDF764}" srcOrd="11" destOrd="0" presId="urn:microsoft.com/office/officeart/2005/8/layout/cycle5"/>
    <dgm:cxn modelId="{A4E85B54-AA52-4162-8E6F-9C718C1F5191}" type="presParOf" srcId="{74725EFB-2943-4159-9A31-B3CE04A57C86}" destId="{9BE7AAA1-A386-452F-9C19-93D9C488483D}" srcOrd="12" destOrd="0" presId="urn:microsoft.com/office/officeart/2005/8/layout/cycle5"/>
    <dgm:cxn modelId="{DE843DF2-81E4-4711-ADD0-AF864158B7E3}" type="presParOf" srcId="{74725EFB-2943-4159-9A31-B3CE04A57C86}" destId="{255311C3-6D61-4C58-957D-0934AB8F7B2F}" srcOrd="13" destOrd="0" presId="urn:microsoft.com/office/officeart/2005/8/layout/cycle5"/>
    <dgm:cxn modelId="{C49F3C64-DB12-4295-ACFE-2F52832656DD}" type="presParOf" srcId="{74725EFB-2943-4159-9A31-B3CE04A57C86}" destId="{95817AFD-F399-4D80-BB2D-2C649A663ED0}" srcOrd="14" destOrd="0" presId="urn:microsoft.com/office/officeart/2005/8/layout/cycle5"/>
    <dgm:cxn modelId="{9FB2C8D4-08A1-4868-B75D-DDA7783A9365}" type="presParOf" srcId="{74725EFB-2943-4159-9A31-B3CE04A57C86}" destId="{4C0F0C23-51A3-4860-9E09-6220C3E180E5}" srcOrd="15" destOrd="0" presId="urn:microsoft.com/office/officeart/2005/8/layout/cycle5"/>
    <dgm:cxn modelId="{38343945-54C2-42B7-9FF1-F731E3FD4DDA}" type="presParOf" srcId="{74725EFB-2943-4159-9A31-B3CE04A57C86}" destId="{724DBEE1-38C3-4441-911A-C6A8B3ECD839}" srcOrd="16" destOrd="0" presId="urn:microsoft.com/office/officeart/2005/8/layout/cycle5"/>
    <dgm:cxn modelId="{9E981E57-0508-4737-8596-CDF44C9EF259}" type="presParOf" srcId="{74725EFB-2943-4159-9A31-B3CE04A57C86}" destId="{15A4069E-65F8-4C6E-BE6F-220CC3D99173}" srcOrd="17" destOrd="0" presId="urn:microsoft.com/office/officeart/2005/8/layout/cycle5"/>
    <dgm:cxn modelId="{1963E253-B126-4F40-B30B-550DA06DF5CE}" type="presParOf" srcId="{74725EFB-2943-4159-9A31-B3CE04A57C86}" destId="{285D7E37-D9BD-4024-BC72-1BBB5B2DE22E}" srcOrd="18" destOrd="0" presId="urn:microsoft.com/office/officeart/2005/8/layout/cycle5"/>
    <dgm:cxn modelId="{4705E75F-4135-46CD-8E72-ACFE672008F8}" type="presParOf" srcId="{74725EFB-2943-4159-9A31-B3CE04A57C86}" destId="{9F4323AD-FD5A-4868-9C1F-70D670BE8DC8}" srcOrd="19" destOrd="0" presId="urn:microsoft.com/office/officeart/2005/8/layout/cycle5"/>
    <dgm:cxn modelId="{54F8D3CA-DF74-426C-87F8-678A339ECF9B}" type="presParOf" srcId="{74725EFB-2943-4159-9A31-B3CE04A57C86}" destId="{4D7518C9-DCBA-4D9F-80E7-D62DAFD4C77E}" srcOrd="20"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834FC05F-049D-4980-A4A5-A68CA4CC22D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Direct contact</a:t>
          </a:r>
        </a:p>
      </dgm:t>
    </dgm:pt>
    <dgm:pt modelId="{69A060F3-DB2E-477D-BE07-83A5A05768DE}" type="parTrans" cxnId="{AFDEC28B-D498-4A92-A462-D278B3EBB05B}">
      <dgm:prSet/>
      <dgm:spPr/>
      <dgm:t>
        <a:bodyPr/>
        <a:lstStyle/>
        <a:p>
          <a:endParaRPr lang="en-US"/>
        </a:p>
      </dgm:t>
    </dgm:pt>
    <dgm:pt modelId="{F30E1DE6-006A-4B67-B2A6-D3C623247B52}" type="sibTrans" cxnId="{AFDEC28B-D498-4A92-A462-D278B3EBB05B}">
      <dgm:prSet/>
      <dgm:spPr/>
      <dgm:t>
        <a:bodyPr/>
        <a:lstStyle/>
        <a:p>
          <a:endParaRPr lang="en-US"/>
        </a:p>
      </dgm:t>
    </dgm:pt>
    <dgm:pt modelId="{49478038-C56D-4800-BFF5-5EE7F49EC3E7}">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Transmission due to physical touch between an infected host and a susceptible host via skin/body fluids</a:t>
          </a:r>
        </a:p>
        <a:p>
          <a:r>
            <a:rPr lang="en-US" sz="1800" dirty="0">
              <a:solidFill>
                <a:schemeClr val="accent1"/>
              </a:solidFill>
            </a:rPr>
            <a:t>ABL via infected bat</a:t>
          </a:r>
        </a:p>
        <a:p>
          <a:r>
            <a:rPr lang="en-US" sz="1800" dirty="0">
              <a:solidFill>
                <a:schemeClr val="accent1"/>
              </a:solidFill>
            </a:rPr>
            <a:t>Influenza</a:t>
          </a:r>
        </a:p>
      </dgm:t>
    </dgm:pt>
    <dgm:pt modelId="{84EFBB15-27EF-41CF-8834-974A7889858F}" type="parTrans" cxnId="{53F5E2F9-F93B-47AE-A178-3F1EA2998842}">
      <dgm:prSet/>
      <dgm:spPr/>
      <dgm:t>
        <a:bodyPr/>
        <a:lstStyle/>
        <a:p>
          <a:endParaRPr lang="en-US"/>
        </a:p>
      </dgm:t>
    </dgm:pt>
    <dgm:pt modelId="{25495C1F-11D8-4DB8-85A4-9F722CB73BEC}" type="sibTrans" cxnId="{53F5E2F9-F93B-47AE-A178-3F1EA2998842}">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Close contact</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Transmission of pathogen in airborne droplets between an infected host and a susceptible host, such as sneezing/coughing within 1 metre or due</a:t>
          </a:r>
          <a:br>
            <a:rPr lang="en-GB" sz="1800" dirty="0">
              <a:solidFill>
                <a:schemeClr val="accent1"/>
              </a:solidFill>
            </a:rPr>
          </a:br>
          <a:r>
            <a:rPr lang="en-GB" sz="1800" dirty="0">
              <a:solidFill>
                <a:schemeClr val="accent1"/>
              </a:solidFill>
            </a:rPr>
            <a:t>to close proximity</a:t>
          </a:r>
          <a:endParaRPr lang="en-US" sz="1800" dirty="0">
            <a:solidFill>
              <a:schemeClr val="accent1"/>
            </a:solidFill>
          </a:endParaRPr>
        </a:p>
        <a:p>
          <a:r>
            <a:rPr lang="en-US" sz="1800" dirty="0">
              <a:solidFill>
                <a:schemeClr val="accent1"/>
              </a:solidFill>
            </a:rPr>
            <a:t>Influenza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743D1CFA-E4C0-49F9-9AFC-7B48F3297787}">
      <dgm:prSet custT="1"/>
      <dgm:spPr>
        <a:solidFill>
          <a:schemeClr val="bg2">
            <a:lumMod val="20000"/>
            <a:lumOff val="80000"/>
          </a:schemeClr>
        </a:solidFill>
        <a:ln>
          <a:solidFill>
            <a:schemeClr val="accent1"/>
          </a:solidFill>
        </a:ln>
      </dgm:spPr>
      <dgm:t>
        <a:bodyPr/>
        <a:lstStyle/>
        <a:p>
          <a:r>
            <a:rPr lang="en-US" sz="1800" dirty="0">
              <a:solidFill>
                <a:schemeClr val="accent1"/>
              </a:solidFill>
            </a:rPr>
            <a:t>Reservoir (other)</a:t>
          </a:r>
        </a:p>
      </dgm:t>
    </dgm:pt>
    <dgm:pt modelId="{4F55675B-9334-4949-A40A-5F5D419E312C}" type="parTrans" cxnId="{8C5B511D-639D-4301-9019-3E0F7BB1DED5}">
      <dgm:prSet/>
      <dgm:spPr/>
      <dgm:t>
        <a:bodyPr/>
        <a:lstStyle/>
        <a:p>
          <a:endParaRPr lang="en-US"/>
        </a:p>
      </dgm:t>
    </dgm:pt>
    <dgm:pt modelId="{D98E82D7-6BC7-4DC8-9FF8-4A8054CAB7A9}" type="sibTrans" cxnId="{8C5B511D-639D-4301-9019-3E0F7BB1DED5}">
      <dgm:prSet/>
      <dgm:spPr/>
      <dgm:t>
        <a:bodyPr/>
        <a:lstStyle/>
        <a:p>
          <a:endParaRPr lang="en-US"/>
        </a:p>
      </dgm:t>
    </dgm:pt>
    <dgm:pt modelId="{9722D9BA-0962-4A15-9071-C30AF63CF409}">
      <dgm:prSet custT="1"/>
      <dgm:spPr>
        <a:solidFill>
          <a:schemeClr val="bg2">
            <a:lumMod val="20000"/>
            <a:lumOff val="80000"/>
          </a:schemeClr>
        </a:solidFill>
        <a:ln>
          <a:solidFill>
            <a:schemeClr val="accent1"/>
          </a:solidFill>
        </a:ln>
      </dgm:spPr>
      <dgm:t>
        <a:bodyPr/>
        <a:lstStyle/>
        <a:p>
          <a:r>
            <a:rPr lang="en-US" sz="1800" dirty="0">
              <a:solidFill>
                <a:schemeClr val="accent1"/>
              </a:solidFill>
            </a:rPr>
            <a:t>Transmission from a</a:t>
          </a:r>
          <a:r>
            <a:rPr lang="en-GB" sz="1800" dirty="0">
              <a:solidFill>
                <a:schemeClr val="accent1"/>
              </a:solidFill>
            </a:rPr>
            <a:t>n inanimate reservoir/fomite to a susceptible host. A reservoir could be soil, as for </a:t>
          </a:r>
          <a:r>
            <a:rPr lang="en-US" sz="1800" dirty="0">
              <a:solidFill>
                <a:schemeClr val="accent1"/>
              </a:solidFill>
            </a:rPr>
            <a:t>tetanus bacteria.</a:t>
          </a:r>
        </a:p>
        <a:p>
          <a:r>
            <a:rPr lang="en-US" sz="1800" dirty="0">
              <a:solidFill>
                <a:schemeClr val="accent1"/>
              </a:solidFill>
            </a:rPr>
            <a:t>Tetanus</a:t>
          </a:r>
        </a:p>
        <a:p>
          <a:r>
            <a:rPr lang="en-US" sz="1800" dirty="0">
              <a:solidFill>
                <a:schemeClr val="accent1"/>
              </a:solidFill>
            </a:rPr>
            <a:t>Influenza (fomite)</a:t>
          </a:r>
        </a:p>
      </dgm:t>
    </dgm:pt>
    <dgm:pt modelId="{3717EAF3-C6E4-4558-B985-346B5DE842C4}" type="parTrans" cxnId="{66C7A41F-2F58-4F1D-8EEA-11C10902D070}">
      <dgm:prSet/>
      <dgm:spPr/>
      <dgm:t>
        <a:bodyPr/>
        <a:lstStyle/>
        <a:p>
          <a:endParaRPr lang="en-US"/>
        </a:p>
      </dgm:t>
    </dgm:pt>
    <dgm:pt modelId="{934BA5C2-2876-4A5B-BA44-97DB0D7FD7A4}" type="sibTrans" cxnId="{66C7A41F-2F58-4F1D-8EEA-11C10902D070}">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t>
        <a:bodyPr/>
        <a:lstStyle/>
        <a:p>
          <a:endParaRPr lang="en-US"/>
        </a:p>
      </dgm:t>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t>
        <a:bodyPr/>
        <a:lstStyle/>
        <a:p>
          <a:endParaRPr lang="en-US"/>
        </a:p>
      </dgm:t>
    </dgm:pt>
    <dgm:pt modelId="{861B9344-D108-4922-A9C3-FC37DA4BE153}" type="pres">
      <dgm:prSet presAssocID="{AFBA075F-81B0-4F41-A7F9-C168A409C3A6}" presName="level2hierChild" presStyleCnt="0"/>
      <dgm:spPr/>
    </dgm:pt>
    <dgm:pt modelId="{1ADF6484-3E6E-4889-97CF-D9BC7A84E18A}" type="pres">
      <dgm:prSet presAssocID="{69A060F3-DB2E-477D-BE07-83A5A05768DE}" presName="conn2-1" presStyleLbl="parChTrans1D2" presStyleIdx="0" presStyleCnt="3"/>
      <dgm:spPr/>
      <dgm:t>
        <a:bodyPr/>
        <a:lstStyle/>
        <a:p>
          <a:endParaRPr lang="en-US"/>
        </a:p>
      </dgm:t>
    </dgm:pt>
    <dgm:pt modelId="{B27CB7BC-9410-445A-92CC-4F1C6066D914}" type="pres">
      <dgm:prSet presAssocID="{69A060F3-DB2E-477D-BE07-83A5A05768DE}" presName="connTx" presStyleLbl="parChTrans1D2" presStyleIdx="0" presStyleCnt="3"/>
      <dgm:spPr/>
      <dgm:t>
        <a:bodyPr/>
        <a:lstStyle/>
        <a:p>
          <a:endParaRPr lang="en-US"/>
        </a:p>
      </dgm:t>
    </dgm:pt>
    <dgm:pt modelId="{05897B97-14B4-4664-AC0B-C80094EF5026}" type="pres">
      <dgm:prSet presAssocID="{834FC05F-049D-4980-A4A5-A68CA4CC22D6}" presName="root2" presStyleCnt="0"/>
      <dgm:spPr/>
    </dgm:pt>
    <dgm:pt modelId="{CC462B86-F164-4F0D-BAF0-64327E94C2EA}" type="pres">
      <dgm:prSet presAssocID="{834FC05F-049D-4980-A4A5-A68CA4CC22D6}" presName="LevelTwoTextNode" presStyleLbl="node2" presStyleIdx="0" presStyleCnt="3" custScaleX="63502" custScaleY="61453">
        <dgm:presLayoutVars>
          <dgm:chPref val="3"/>
        </dgm:presLayoutVars>
      </dgm:prSet>
      <dgm:spPr/>
      <dgm:t>
        <a:bodyPr/>
        <a:lstStyle/>
        <a:p>
          <a:endParaRPr lang="en-US"/>
        </a:p>
      </dgm:t>
    </dgm:pt>
    <dgm:pt modelId="{5533E7D0-AEE0-443F-A696-2136A4B46323}" type="pres">
      <dgm:prSet presAssocID="{834FC05F-049D-4980-A4A5-A68CA4CC22D6}" presName="level3hierChild" presStyleCnt="0"/>
      <dgm:spPr/>
    </dgm:pt>
    <dgm:pt modelId="{B19FD381-C828-40B3-8AF6-206BB11AE71D}" type="pres">
      <dgm:prSet presAssocID="{84EFBB15-27EF-41CF-8834-974A7889858F}" presName="conn2-1" presStyleLbl="parChTrans1D3" presStyleIdx="0" presStyleCnt="3"/>
      <dgm:spPr/>
      <dgm:t>
        <a:bodyPr/>
        <a:lstStyle/>
        <a:p>
          <a:endParaRPr lang="en-US"/>
        </a:p>
      </dgm:t>
    </dgm:pt>
    <dgm:pt modelId="{21A40E38-42DB-4CB6-B232-44A54E4C4517}" type="pres">
      <dgm:prSet presAssocID="{84EFBB15-27EF-41CF-8834-974A7889858F}" presName="connTx" presStyleLbl="parChTrans1D3" presStyleIdx="0" presStyleCnt="3"/>
      <dgm:spPr/>
      <dgm:t>
        <a:bodyPr/>
        <a:lstStyle/>
        <a:p>
          <a:endParaRPr lang="en-US"/>
        </a:p>
      </dgm:t>
    </dgm:pt>
    <dgm:pt modelId="{C3EEF4AE-D64F-42FA-87B7-AA360958D0BB}" type="pres">
      <dgm:prSet presAssocID="{49478038-C56D-4800-BFF5-5EE7F49EC3E7}" presName="root2" presStyleCnt="0"/>
      <dgm:spPr/>
    </dgm:pt>
    <dgm:pt modelId="{15978340-5882-461B-B6E0-EC1A4CB6EF88}" type="pres">
      <dgm:prSet presAssocID="{49478038-C56D-4800-BFF5-5EE7F49EC3E7}" presName="LevelTwoTextNode" presStyleLbl="node3" presStyleIdx="0" presStyleCnt="3" custScaleX="303170" custScaleY="172069" custLinFactNeighborX="-29885" custLinFactNeighborY="2834">
        <dgm:presLayoutVars>
          <dgm:chPref val="3"/>
        </dgm:presLayoutVars>
      </dgm:prSet>
      <dgm:spPr/>
      <dgm:t>
        <a:bodyPr/>
        <a:lstStyle/>
        <a:p>
          <a:endParaRPr lang="en-US"/>
        </a:p>
      </dgm:t>
    </dgm:pt>
    <dgm:pt modelId="{D16CCC19-8F27-4577-9B6B-46EB40917ADF}" type="pres">
      <dgm:prSet presAssocID="{49478038-C56D-4800-BFF5-5EE7F49EC3E7}" presName="level3hierChild" presStyleCnt="0"/>
      <dgm:spPr/>
    </dgm:pt>
    <dgm:pt modelId="{14857194-9E52-4A15-8E91-4C2022729183}" type="pres">
      <dgm:prSet presAssocID="{21179F87-F211-4F13-B569-4DF382F977E2}" presName="conn2-1" presStyleLbl="parChTrans1D2" presStyleIdx="1" presStyleCnt="3"/>
      <dgm:spPr/>
      <dgm:t>
        <a:bodyPr/>
        <a:lstStyle/>
        <a:p>
          <a:endParaRPr lang="en-US"/>
        </a:p>
      </dgm:t>
    </dgm:pt>
    <dgm:pt modelId="{7F228368-602D-44A7-AAE6-01C7E272DFEF}" type="pres">
      <dgm:prSet presAssocID="{21179F87-F211-4F13-B569-4DF382F977E2}" presName="connTx" presStyleLbl="parChTrans1D2" presStyleIdx="1" presStyleCnt="3"/>
      <dgm:spPr/>
      <dgm:t>
        <a:bodyPr/>
        <a:lstStyle/>
        <a:p>
          <a:endParaRPr lang="en-US"/>
        </a:p>
      </dgm:t>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1" presStyleCnt="3" custScaleX="63502" custScaleY="61453">
        <dgm:presLayoutVars>
          <dgm:chPref val="3"/>
        </dgm:presLayoutVars>
      </dgm:prSet>
      <dgm:spPr/>
      <dgm:t>
        <a:bodyPr/>
        <a:lstStyle/>
        <a:p>
          <a:endParaRPr lang="en-US"/>
        </a:p>
      </dgm:t>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1" presStyleCnt="3"/>
      <dgm:spPr/>
      <dgm:t>
        <a:bodyPr/>
        <a:lstStyle/>
        <a:p>
          <a:endParaRPr lang="en-US"/>
        </a:p>
      </dgm:t>
    </dgm:pt>
    <dgm:pt modelId="{72E134D1-8DCD-4F7E-83DE-B958D65FF371}" type="pres">
      <dgm:prSet presAssocID="{3CA4FB3B-4574-430F-A177-60C21AFA8ADE}" presName="connTx" presStyleLbl="parChTrans1D3" presStyleIdx="1" presStyleCnt="3"/>
      <dgm:spPr/>
      <dgm:t>
        <a:bodyPr/>
        <a:lstStyle/>
        <a:p>
          <a:endParaRPr lang="en-US"/>
        </a:p>
      </dgm:t>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1" presStyleCnt="3" custScaleX="303170" custScaleY="172069" custLinFactNeighborX="-30227">
        <dgm:presLayoutVars>
          <dgm:chPref val="3"/>
        </dgm:presLayoutVars>
      </dgm:prSet>
      <dgm:spPr/>
      <dgm:t>
        <a:bodyPr/>
        <a:lstStyle/>
        <a:p>
          <a:endParaRPr lang="en-US"/>
        </a:p>
      </dgm:t>
    </dgm:pt>
    <dgm:pt modelId="{E66BE8D6-A374-4E51-903B-4E4F40EEAEDD}" type="pres">
      <dgm:prSet presAssocID="{8003B9F0-F653-49F6-B246-D1A394BAB28C}" presName="level3hierChild" presStyleCnt="0"/>
      <dgm:spPr/>
    </dgm:pt>
    <dgm:pt modelId="{31529E59-461E-469C-998A-1CFF43875944}" type="pres">
      <dgm:prSet presAssocID="{4F55675B-9334-4949-A40A-5F5D419E312C}" presName="conn2-1" presStyleLbl="parChTrans1D2" presStyleIdx="2" presStyleCnt="3"/>
      <dgm:spPr/>
      <dgm:t>
        <a:bodyPr/>
        <a:lstStyle/>
        <a:p>
          <a:endParaRPr lang="en-US"/>
        </a:p>
      </dgm:t>
    </dgm:pt>
    <dgm:pt modelId="{AEBC46FA-3D51-4380-ACB1-53A4C92E82FB}" type="pres">
      <dgm:prSet presAssocID="{4F55675B-9334-4949-A40A-5F5D419E312C}" presName="connTx" presStyleLbl="parChTrans1D2" presStyleIdx="2" presStyleCnt="3"/>
      <dgm:spPr/>
      <dgm:t>
        <a:bodyPr/>
        <a:lstStyle/>
        <a:p>
          <a:endParaRPr lang="en-US"/>
        </a:p>
      </dgm:t>
    </dgm:pt>
    <dgm:pt modelId="{D8D8DF8B-7A10-48BA-9C95-9066AEC4F652}" type="pres">
      <dgm:prSet presAssocID="{743D1CFA-E4C0-49F9-9AFC-7B48F3297787}" presName="root2" presStyleCnt="0"/>
      <dgm:spPr/>
    </dgm:pt>
    <dgm:pt modelId="{8CB6B122-FBD7-43C1-ADA8-2767B31436C9}" type="pres">
      <dgm:prSet presAssocID="{743D1CFA-E4C0-49F9-9AFC-7B48F3297787}" presName="LevelTwoTextNode" presStyleLbl="node2" presStyleIdx="2" presStyleCnt="3" custScaleX="63502" custScaleY="61453">
        <dgm:presLayoutVars>
          <dgm:chPref val="3"/>
        </dgm:presLayoutVars>
      </dgm:prSet>
      <dgm:spPr/>
      <dgm:t>
        <a:bodyPr/>
        <a:lstStyle/>
        <a:p>
          <a:endParaRPr lang="en-US"/>
        </a:p>
      </dgm:t>
    </dgm:pt>
    <dgm:pt modelId="{12DA6588-ECFA-4D85-BDDE-090388716DA4}" type="pres">
      <dgm:prSet presAssocID="{743D1CFA-E4C0-49F9-9AFC-7B48F3297787}" presName="level3hierChild" presStyleCnt="0"/>
      <dgm:spPr/>
    </dgm:pt>
    <dgm:pt modelId="{50A61FC8-F316-46FC-B5CB-F1A6D86C7FB8}" type="pres">
      <dgm:prSet presAssocID="{3717EAF3-C6E4-4558-B985-346B5DE842C4}" presName="conn2-1" presStyleLbl="parChTrans1D3" presStyleIdx="2" presStyleCnt="3"/>
      <dgm:spPr/>
      <dgm:t>
        <a:bodyPr/>
        <a:lstStyle/>
        <a:p>
          <a:endParaRPr lang="en-US"/>
        </a:p>
      </dgm:t>
    </dgm:pt>
    <dgm:pt modelId="{A3EB19BB-04B0-4D52-A13E-5972C8890555}" type="pres">
      <dgm:prSet presAssocID="{3717EAF3-C6E4-4558-B985-346B5DE842C4}" presName="connTx" presStyleLbl="parChTrans1D3" presStyleIdx="2" presStyleCnt="3"/>
      <dgm:spPr/>
      <dgm:t>
        <a:bodyPr/>
        <a:lstStyle/>
        <a:p>
          <a:endParaRPr lang="en-US"/>
        </a:p>
      </dgm:t>
    </dgm:pt>
    <dgm:pt modelId="{C2EDDFB3-8147-4A67-BA28-7EE75DD7A65C}" type="pres">
      <dgm:prSet presAssocID="{9722D9BA-0962-4A15-9071-C30AF63CF409}" presName="root2" presStyleCnt="0"/>
      <dgm:spPr/>
    </dgm:pt>
    <dgm:pt modelId="{157DF956-E418-4152-A595-E5743C6A7454}" type="pres">
      <dgm:prSet presAssocID="{9722D9BA-0962-4A15-9071-C30AF63CF409}" presName="LevelTwoTextNode" presStyleLbl="node3" presStyleIdx="2" presStyleCnt="3" custScaleX="303170" custScaleY="172069" custLinFactNeighborX="-30226">
        <dgm:presLayoutVars>
          <dgm:chPref val="3"/>
        </dgm:presLayoutVars>
      </dgm:prSet>
      <dgm:spPr/>
      <dgm:t>
        <a:bodyPr/>
        <a:lstStyle/>
        <a:p>
          <a:endParaRPr lang="en-US"/>
        </a:p>
      </dgm:t>
    </dgm:pt>
    <dgm:pt modelId="{D391FC9B-C39E-4A0B-8B6B-E5610E5B8ED1}" type="pres">
      <dgm:prSet presAssocID="{9722D9BA-0962-4A15-9071-C30AF63CF409}" presName="level3hierChild" presStyleCnt="0"/>
      <dgm:spPr/>
    </dgm:pt>
  </dgm:ptLst>
  <dgm:cxnLst>
    <dgm:cxn modelId="{AB14EE5F-3540-4D41-996E-1294E7B9FC5E}" type="presOf" srcId="{8003B9F0-F653-49F6-B246-D1A394BAB28C}" destId="{1D82A5D6-1EA5-41FD-A91B-588171F13877}" srcOrd="0" destOrd="0" presId="urn:microsoft.com/office/officeart/2005/8/layout/hierarchy2"/>
    <dgm:cxn modelId="{8B471A3A-430F-4201-97C0-A3226CAA688A}" srcId="{AFBA075F-81B0-4F41-A7F9-C168A409C3A6}" destId="{6B7B10DC-28AE-4712-9906-65C3382DA1FF}" srcOrd="1" destOrd="0" parTransId="{21179F87-F211-4F13-B569-4DF382F977E2}" sibTransId="{79D26B4E-64F1-4768-8939-0F71E87EE81B}"/>
    <dgm:cxn modelId="{39C9EE91-AE63-4DFE-A8B3-D1E7B1C8EE25}" type="presOf" srcId="{AFBA075F-81B0-4F41-A7F9-C168A409C3A6}" destId="{09E9D1FD-0B22-44BF-804F-38C5FF4A3386}" srcOrd="0" destOrd="0" presId="urn:microsoft.com/office/officeart/2005/8/layout/hierarchy2"/>
    <dgm:cxn modelId="{6BEF6F6F-ACE9-49BE-8208-74B530AE219B}" type="presOf" srcId="{834FC05F-049D-4980-A4A5-A68CA4CC22D6}" destId="{CC462B86-F164-4F0D-BAF0-64327E94C2EA}" srcOrd="0" destOrd="0" presId="urn:microsoft.com/office/officeart/2005/8/layout/hierarchy2"/>
    <dgm:cxn modelId="{D724E7A5-243E-4FF8-B179-FEA630852C33}" type="presOf" srcId="{9722D9BA-0962-4A15-9071-C30AF63CF409}" destId="{157DF956-E418-4152-A595-E5743C6A7454}" srcOrd="0" destOrd="0" presId="urn:microsoft.com/office/officeart/2005/8/layout/hierarchy2"/>
    <dgm:cxn modelId="{61AFADD6-05C9-498B-AE8E-56BA3BB4165A}" type="presOf" srcId="{3717EAF3-C6E4-4558-B985-346B5DE842C4}" destId="{A3EB19BB-04B0-4D52-A13E-5972C8890555}" srcOrd="1" destOrd="0" presId="urn:microsoft.com/office/officeart/2005/8/layout/hierarchy2"/>
    <dgm:cxn modelId="{6EDA37D9-C051-44AA-A504-2ADA508DCB91}" type="presOf" srcId="{3717EAF3-C6E4-4558-B985-346B5DE842C4}" destId="{50A61FC8-F316-46FC-B5CB-F1A6D86C7FB8}" srcOrd="0"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66C7A41F-2F58-4F1D-8EEA-11C10902D070}" srcId="{743D1CFA-E4C0-49F9-9AFC-7B48F3297787}" destId="{9722D9BA-0962-4A15-9071-C30AF63CF409}" srcOrd="0" destOrd="0" parTransId="{3717EAF3-C6E4-4558-B985-346B5DE842C4}" sibTransId="{934BA5C2-2876-4A5B-BA44-97DB0D7FD7A4}"/>
    <dgm:cxn modelId="{B5CD2074-7DE4-4429-9A14-58CC7A587A20}" type="presOf" srcId="{69A060F3-DB2E-477D-BE07-83A5A05768DE}" destId="{1ADF6484-3E6E-4889-97CF-D9BC7A84E18A}" srcOrd="0" destOrd="0" presId="urn:microsoft.com/office/officeart/2005/8/layout/hierarchy2"/>
    <dgm:cxn modelId="{53F5E2F9-F93B-47AE-A178-3F1EA2998842}" srcId="{834FC05F-049D-4980-A4A5-A68CA4CC22D6}" destId="{49478038-C56D-4800-BFF5-5EE7F49EC3E7}" srcOrd="0" destOrd="0" parTransId="{84EFBB15-27EF-41CF-8834-974A7889858F}" sibTransId="{25495C1F-11D8-4DB8-85A4-9F722CB73BEC}"/>
    <dgm:cxn modelId="{E0E39C25-701A-468C-8C79-C7ABEFADF78A}" srcId="{E2F14BE8-392B-4190-8B31-D8D922D3A932}" destId="{AFBA075F-81B0-4F41-A7F9-C168A409C3A6}" srcOrd="0" destOrd="0" parTransId="{33F84C2F-D1A7-4177-88F3-A84F8AAC69A2}" sibTransId="{F251FB05-3E5A-48AC-BA54-0AC5A440366D}"/>
    <dgm:cxn modelId="{BF3B3162-7051-4401-9655-3218C9F47362}" type="presOf" srcId="{3CA4FB3B-4574-430F-A177-60C21AFA8ADE}" destId="{72E134D1-8DCD-4F7E-83DE-B958D65FF371}" srcOrd="1" destOrd="0" presId="urn:microsoft.com/office/officeart/2005/8/layout/hierarchy2"/>
    <dgm:cxn modelId="{687716A1-8CA0-41D5-9643-3FC2C28F0DA4}" type="presOf" srcId="{4F55675B-9334-4949-A40A-5F5D419E312C}" destId="{AEBC46FA-3D51-4380-ACB1-53A4C92E82FB}" srcOrd="1" destOrd="0" presId="urn:microsoft.com/office/officeart/2005/8/layout/hierarchy2"/>
    <dgm:cxn modelId="{E2A710E6-E8ED-4C10-B6DE-88446466DECD}" type="presOf" srcId="{E2F14BE8-392B-4190-8B31-D8D922D3A932}" destId="{0E9FCC1A-24E9-4F4C-A2D8-94695D4B18E7}" srcOrd="0" destOrd="0" presId="urn:microsoft.com/office/officeart/2005/8/layout/hierarchy2"/>
    <dgm:cxn modelId="{A7ABEAA0-AD8A-4D84-96EA-EC3934E34D44}" type="presOf" srcId="{84EFBB15-27EF-41CF-8834-974A7889858F}" destId="{21A40E38-42DB-4CB6-B232-44A54E4C4517}" srcOrd="1" destOrd="0" presId="urn:microsoft.com/office/officeart/2005/8/layout/hierarchy2"/>
    <dgm:cxn modelId="{5C24F836-6BB6-45CC-8260-280E5E19B1BE}" type="presOf" srcId="{743D1CFA-E4C0-49F9-9AFC-7B48F3297787}" destId="{8CB6B122-FBD7-43C1-ADA8-2767B31436C9}" srcOrd="0" destOrd="0" presId="urn:microsoft.com/office/officeart/2005/8/layout/hierarchy2"/>
    <dgm:cxn modelId="{8C5B511D-639D-4301-9019-3E0F7BB1DED5}" srcId="{AFBA075F-81B0-4F41-A7F9-C168A409C3A6}" destId="{743D1CFA-E4C0-49F9-9AFC-7B48F3297787}" srcOrd="2" destOrd="0" parTransId="{4F55675B-9334-4949-A40A-5F5D419E312C}" sibTransId="{D98E82D7-6BC7-4DC8-9FF8-4A8054CAB7A9}"/>
    <dgm:cxn modelId="{17894D22-D140-4D05-9DFA-ABD1F919A106}" srcId="{6B7B10DC-28AE-4712-9906-65C3382DA1FF}" destId="{8003B9F0-F653-49F6-B246-D1A394BAB28C}" srcOrd="0" destOrd="0" parTransId="{3CA4FB3B-4574-430F-A177-60C21AFA8ADE}" sibTransId="{9966A604-30C4-49D4-98CA-CAC880B5A0C7}"/>
    <dgm:cxn modelId="{0227FF4B-E424-4A55-B56B-9F7B9AFFD3F0}" type="presOf" srcId="{49478038-C56D-4800-BFF5-5EE7F49EC3E7}" destId="{15978340-5882-461B-B6E0-EC1A4CB6EF88}" srcOrd="0" destOrd="0" presId="urn:microsoft.com/office/officeart/2005/8/layout/hierarchy2"/>
    <dgm:cxn modelId="{AFDEC28B-D498-4A92-A462-D278B3EBB05B}" srcId="{AFBA075F-81B0-4F41-A7F9-C168A409C3A6}" destId="{834FC05F-049D-4980-A4A5-A68CA4CC22D6}" srcOrd="0" destOrd="0" parTransId="{69A060F3-DB2E-477D-BE07-83A5A05768DE}" sibTransId="{F30E1DE6-006A-4B67-B2A6-D3C623247B52}"/>
    <dgm:cxn modelId="{1569C850-9714-4A62-B3EB-CFFC96B9AA7D}" type="presOf" srcId="{21179F87-F211-4F13-B569-4DF382F977E2}" destId="{14857194-9E52-4A15-8E91-4C2022729183}" srcOrd="0" destOrd="0" presId="urn:microsoft.com/office/officeart/2005/8/layout/hierarchy2"/>
    <dgm:cxn modelId="{9F0B9322-CB57-4BC8-B9A1-41C213940574}" type="presOf" srcId="{69A060F3-DB2E-477D-BE07-83A5A05768DE}" destId="{B27CB7BC-9410-445A-92CC-4F1C6066D914}" srcOrd="1" destOrd="0" presId="urn:microsoft.com/office/officeart/2005/8/layout/hierarchy2"/>
    <dgm:cxn modelId="{890D9EC0-C20A-401D-B675-9A6E5CBFEFFA}" type="presOf" srcId="{4F55675B-9334-4949-A40A-5F5D419E312C}" destId="{31529E59-461E-469C-998A-1CFF43875944}" srcOrd="0"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D768C87D-DFB0-4F47-B87E-B75E5A54046B}" type="presOf" srcId="{84EFBB15-27EF-41CF-8834-974A7889858F}" destId="{B19FD381-C828-40B3-8AF6-206BB11AE71D}" srcOrd="0" destOrd="0" presId="urn:microsoft.com/office/officeart/2005/8/layout/hierarchy2"/>
    <dgm:cxn modelId="{17EAE600-6394-4ADE-A216-93A927EC3895}" type="presOf" srcId="{6B7B10DC-28AE-4712-9906-65C3382DA1FF}" destId="{DF814F17-8525-4209-AE4C-164E9FDA1BC5}" srcOrd="0"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BF2202AA-B3C7-46B9-87E8-6F3DCB8589D7}" type="presParOf" srcId="{861B9344-D108-4922-A9C3-FC37DA4BE153}" destId="{1ADF6484-3E6E-4889-97CF-D9BC7A84E18A}" srcOrd="0" destOrd="0" presId="urn:microsoft.com/office/officeart/2005/8/layout/hierarchy2"/>
    <dgm:cxn modelId="{63688475-002A-46A4-BEA8-1009CF1AC219}" type="presParOf" srcId="{1ADF6484-3E6E-4889-97CF-D9BC7A84E18A}" destId="{B27CB7BC-9410-445A-92CC-4F1C6066D914}" srcOrd="0" destOrd="0" presId="urn:microsoft.com/office/officeart/2005/8/layout/hierarchy2"/>
    <dgm:cxn modelId="{02F96774-C1E4-495E-8C8E-4199933622AB}" type="presParOf" srcId="{861B9344-D108-4922-A9C3-FC37DA4BE153}" destId="{05897B97-14B4-4664-AC0B-C80094EF5026}" srcOrd="1" destOrd="0" presId="urn:microsoft.com/office/officeart/2005/8/layout/hierarchy2"/>
    <dgm:cxn modelId="{FC6E0D7C-4C1D-49AF-8EE4-46BDB423A899}" type="presParOf" srcId="{05897B97-14B4-4664-AC0B-C80094EF5026}" destId="{CC462B86-F164-4F0D-BAF0-64327E94C2EA}" srcOrd="0" destOrd="0" presId="urn:microsoft.com/office/officeart/2005/8/layout/hierarchy2"/>
    <dgm:cxn modelId="{D8AC9DB8-49F9-4C71-8991-1612D1BAE851}" type="presParOf" srcId="{05897B97-14B4-4664-AC0B-C80094EF5026}" destId="{5533E7D0-AEE0-443F-A696-2136A4B46323}" srcOrd="1" destOrd="0" presId="urn:microsoft.com/office/officeart/2005/8/layout/hierarchy2"/>
    <dgm:cxn modelId="{47328D3C-88E7-425E-9623-A384F455CC0A}" type="presParOf" srcId="{5533E7D0-AEE0-443F-A696-2136A4B46323}" destId="{B19FD381-C828-40B3-8AF6-206BB11AE71D}" srcOrd="0" destOrd="0" presId="urn:microsoft.com/office/officeart/2005/8/layout/hierarchy2"/>
    <dgm:cxn modelId="{853B19C3-B446-4E0F-A06D-0FD1EA59DE38}" type="presParOf" srcId="{B19FD381-C828-40B3-8AF6-206BB11AE71D}" destId="{21A40E38-42DB-4CB6-B232-44A54E4C4517}" srcOrd="0" destOrd="0" presId="urn:microsoft.com/office/officeart/2005/8/layout/hierarchy2"/>
    <dgm:cxn modelId="{14DF8340-FF2B-4765-AE2D-F895C2434FD8}" type="presParOf" srcId="{5533E7D0-AEE0-443F-A696-2136A4B46323}" destId="{C3EEF4AE-D64F-42FA-87B7-AA360958D0BB}" srcOrd="1" destOrd="0" presId="urn:microsoft.com/office/officeart/2005/8/layout/hierarchy2"/>
    <dgm:cxn modelId="{785BCA1D-1CB0-49CC-A058-C7EA56C27459}" type="presParOf" srcId="{C3EEF4AE-D64F-42FA-87B7-AA360958D0BB}" destId="{15978340-5882-461B-B6E0-EC1A4CB6EF88}" srcOrd="0" destOrd="0" presId="urn:microsoft.com/office/officeart/2005/8/layout/hierarchy2"/>
    <dgm:cxn modelId="{AEF817C4-F03F-4827-8DBC-5134626E2992}" type="presParOf" srcId="{C3EEF4AE-D64F-42FA-87B7-AA360958D0BB}" destId="{D16CCC19-8F27-4577-9B6B-46EB40917ADF}" srcOrd="1" destOrd="0" presId="urn:microsoft.com/office/officeart/2005/8/layout/hierarchy2"/>
    <dgm:cxn modelId="{14D2E96A-FA7D-43CD-AEDC-5B18D3804430}" type="presParOf" srcId="{861B9344-D108-4922-A9C3-FC37DA4BE153}" destId="{14857194-9E52-4A15-8E91-4C2022729183}" srcOrd="2"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3"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 modelId="{7E491247-6370-4F35-B4E5-BC697CC33CB5}" type="presParOf" srcId="{861B9344-D108-4922-A9C3-FC37DA4BE153}" destId="{31529E59-461E-469C-998A-1CFF43875944}" srcOrd="4" destOrd="0" presId="urn:microsoft.com/office/officeart/2005/8/layout/hierarchy2"/>
    <dgm:cxn modelId="{56F1240A-1BA6-4970-9596-F73C6F148962}" type="presParOf" srcId="{31529E59-461E-469C-998A-1CFF43875944}" destId="{AEBC46FA-3D51-4380-ACB1-53A4C92E82FB}" srcOrd="0" destOrd="0" presId="urn:microsoft.com/office/officeart/2005/8/layout/hierarchy2"/>
    <dgm:cxn modelId="{AF56306D-9101-4FA0-BA72-DF0D822E97D6}" type="presParOf" srcId="{861B9344-D108-4922-A9C3-FC37DA4BE153}" destId="{D8D8DF8B-7A10-48BA-9C95-9066AEC4F652}" srcOrd="5" destOrd="0" presId="urn:microsoft.com/office/officeart/2005/8/layout/hierarchy2"/>
    <dgm:cxn modelId="{2C2EDBDA-D55F-4510-90C0-E02E2665ECA3}" type="presParOf" srcId="{D8D8DF8B-7A10-48BA-9C95-9066AEC4F652}" destId="{8CB6B122-FBD7-43C1-ADA8-2767B31436C9}" srcOrd="0" destOrd="0" presId="urn:microsoft.com/office/officeart/2005/8/layout/hierarchy2"/>
    <dgm:cxn modelId="{21EB7C15-F9B9-4E39-BF74-12761EB471E7}" type="presParOf" srcId="{D8D8DF8B-7A10-48BA-9C95-9066AEC4F652}" destId="{12DA6588-ECFA-4D85-BDDE-090388716DA4}" srcOrd="1" destOrd="0" presId="urn:microsoft.com/office/officeart/2005/8/layout/hierarchy2"/>
    <dgm:cxn modelId="{189E5654-648E-4D15-928B-1D0FDF8D367B}" type="presParOf" srcId="{12DA6588-ECFA-4D85-BDDE-090388716DA4}" destId="{50A61FC8-F316-46FC-B5CB-F1A6D86C7FB8}" srcOrd="0" destOrd="0" presId="urn:microsoft.com/office/officeart/2005/8/layout/hierarchy2"/>
    <dgm:cxn modelId="{18F4D236-C363-48FF-8E5F-B0C6BEC3AE52}" type="presParOf" srcId="{50A61FC8-F316-46FC-B5CB-F1A6D86C7FB8}" destId="{A3EB19BB-04B0-4D52-A13E-5972C8890555}" srcOrd="0" destOrd="0" presId="urn:microsoft.com/office/officeart/2005/8/layout/hierarchy2"/>
    <dgm:cxn modelId="{DB2AF092-471F-4CF6-9480-9DBE405E71AB}" type="presParOf" srcId="{12DA6588-ECFA-4D85-BDDE-090388716DA4}" destId="{C2EDDFB3-8147-4A67-BA28-7EE75DD7A65C}" srcOrd="1" destOrd="0" presId="urn:microsoft.com/office/officeart/2005/8/layout/hierarchy2"/>
    <dgm:cxn modelId="{CC3095DB-4386-4126-B50D-DC2BD6A4FAAE}" type="presParOf" srcId="{C2EDDFB3-8147-4A67-BA28-7EE75DD7A65C}" destId="{157DF956-E418-4152-A595-E5743C6A7454}" srcOrd="0" destOrd="0" presId="urn:microsoft.com/office/officeart/2005/8/layout/hierarchy2"/>
    <dgm:cxn modelId="{9AB026AC-6A48-457E-A332-D4271E68E97C}" type="presParOf" srcId="{C2EDDFB3-8147-4A67-BA28-7EE75DD7A65C}" destId="{D391FC9B-C39E-4A0B-8B6B-E5610E5B8ED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Indirect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Vector</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A living thing that transmits a pathogen from an infected host to a susceptible host. Bats and mosquitoes are vectors.</a:t>
          </a:r>
          <a:endParaRPr lang="en-US" sz="1800" dirty="0">
            <a:solidFill>
              <a:schemeClr val="accent1"/>
            </a:solidFill>
          </a:endParaRPr>
        </a:p>
        <a:p>
          <a:r>
            <a:rPr lang="en-US" sz="1800" dirty="0">
              <a:solidFill>
                <a:schemeClr val="accent1"/>
              </a:solidFill>
            </a:rPr>
            <a:t>Tetanus via dog-bite saliva</a:t>
          </a:r>
        </a:p>
        <a:p>
          <a:r>
            <a:rPr lang="en-US" sz="1800" dirty="0">
              <a:solidFill>
                <a:schemeClr val="accent1"/>
              </a:solidFill>
            </a:rPr>
            <a:t>Honeybee viruses via </a:t>
          </a:r>
          <a:r>
            <a:rPr lang="en-US" sz="1800" dirty="0" err="1">
              <a:solidFill>
                <a:schemeClr val="accent1"/>
              </a:solidFill>
            </a:rPr>
            <a:t>varroa</a:t>
          </a:r>
          <a:r>
            <a:rPr lang="en-US" sz="1800" dirty="0">
              <a:solidFill>
                <a:schemeClr val="accent1"/>
              </a:solidFill>
            </a:rPr>
            <a:t> mite</a:t>
          </a:r>
        </a:p>
        <a:p>
          <a:r>
            <a:rPr lang="en-GB" sz="1800" dirty="0">
              <a:solidFill>
                <a:schemeClr val="accent1"/>
              </a:solidFill>
            </a:rPr>
            <a:t>ABL via healthy carrier bat</a:t>
          </a:r>
          <a:endParaRPr lang="en-US" sz="1800" dirty="0">
            <a:solidFill>
              <a:schemeClr val="accent1"/>
            </a:solidFill>
          </a:endParaRPr>
        </a:p>
        <a:p>
          <a:r>
            <a:rPr lang="en-US" sz="1800" dirty="0">
              <a:solidFill>
                <a:schemeClr val="accent1"/>
              </a:solidFill>
            </a:rPr>
            <a:t>Ross River disease</a:t>
          </a:r>
        </a:p>
        <a:p>
          <a:r>
            <a:rPr lang="en-US" sz="1800" dirty="0">
              <a:solidFill>
                <a:schemeClr val="accent1"/>
              </a:solidFill>
            </a:rPr>
            <a:t>Malaria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t>
        <a:bodyPr/>
        <a:lstStyle/>
        <a:p>
          <a:endParaRPr lang="en-US"/>
        </a:p>
      </dgm:t>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t>
        <a:bodyPr/>
        <a:lstStyle/>
        <a:p>
          <a:endParaRPr lang="en-US"/>
        </a:p>
      </dgm:t>
    </dgm:pt>
    <dgm:pt modelId="{861B9344-D108-4922-A9C3-FC37DA4BE153}" type="pres">
      <dgm:prSet presAssocID="{AFBA075F-81B0-4F41-A7F9-C168A409C3A6}" presName="level2hierChild" presStyleCnt="0"/>
      <dgm:spPr/>
    </dgm:pt>
    <dgm:pt modelId="{14857194-9E52-4A15-8E91-4C2022729183}" type="pres">
      <dgm:prSet presAssocID="{21179F87-F211-4F13-B569-4DF382F977E2}" presName="conn2-1" presStyleLbl="parChTrans1D2" presStyleIdx="0" presStyleCnt="1"/>
      <dgm:spPr/>
      <dgm:t>
        <a:bodyPr/>
        <a:lstStyle/>
        <a:p>
          <a:endParaRPr lang="en-US"/>
        </a:p>
      </dgm:t>
    </dgm:pt>
    <dgm:pt modelId="{7F228368-602D-44A7-AAE6-01C7E272DFEF}" type="pres">
      <dgm:prSet presAssocID="{21179F87-F211-4F13-B569-4DF382F977E2}" presName="connTx" presStyleLbl="parChTrans1D2" presStyleIdx="0" presStyleCnt="1"/>
      <dgm:spPr/>
      <dgm:t>
        <a:bodyPr/>
        <a:lstStyle/>
        <a:p>
          <a:endParaRPr lang="en-US"/>
        </a:p>
      </dgm:t>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0" presStyleCnt="1" custScaleX="63502" custScaleY="68008" custLinFactNeighborX="-13442">
        <dgm:presLayoutVars>
          <dgm:chPref val="3"/>
        </dgm:presLayoutVars>
      </dgm:prSet>
      <dgm:spPr/>
      <dgm:t>
        <a:bodyPr/>
        <a:lstStyle/>
        <a:p>
          <a:endParaRPr lang="en-US"/>
        </a:p>
      </dgm:t>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0" presStyleCnt="1"/>
      <dgm:spPr/>
      <dgm:t>
        <a:bodyPr/>
        <a:lstStyle/>
        <a:p>
          <a:endParaRPr lang="en-US"/>
        </a:p>
      </dgm:t>
    </dgm:pt>
    <dgm:pt modelId="{72E134D1-8DCD-4F7E-83DE-B958D65FF371}" type="pres">
      <dgm:prSet presAssocID="{3CA4FB3B-4574-430F-A177-60C21AFA8ADE}" presName="connTx" presStyleLbl="parChTrans1D3" presStyleIdx="0" presStyleCnt="1"/>
      <dgm:spPr/>
      <dgm:t>
        <a:bodyPr/>
        <a:lstStyle/>
        <a:p>
          <a:endParaRPr lang="en-US"/>
        </a:p>
      </dgm:t>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0" presStyleCnt="1" custScaleX="303170" custScaleY="278589" custLinFactNeighborX="-30227">
        <dgm:presLayoutVars>
          <dgm:chPref val="3"/>
        </dgm:presLayoutVars>
      </dgm:prSet>
      <dgm:spPr/>
      <dgm:t>
        <a:bodyPr/>
        <a:lstStyle/>
        <a:p>
          <a:endParaRPr lang="en-US"/>
        </a:p>
      </dgm:t>
    </dgm:pt>
    <dgm:pt modelId="{E66BE8D6-A374-4E51-903B-4E4F40EEAEDD}" type="pres">
      <dgm:prSet presAssocID="{8003B9F0-F653-49F6-B246-D1A394BAB28C}" presName="level3hierChild" presStyleCnt="0"/>
      <dgm:spPr/>
    </dgm:pt>
  </dgm:ptLst>
  <dgm:cxnLst>
    <dgm:cxn modelId="{E0E39C25-701A-468C-8C79-C7ABEFADF78A}" srcId="{E2F14BE8-392B-4190-8B31-D8D922D3A932}" destId="{AFBA075F-81B0-4F41-A7F9-C168A409C3A6}" srcOrd="0" destOrd="0" parTransId="{33F84C2F-D1A7-4177-88F3-A84F8AAC69A2}" sibTransId="{F251FB05-3E5A-48AC-BA54-0AC5A440366D}"/>
    <dgm:cxn modelId="{E2A710E6-E8ED-4C10-B6DE-88446466DECD}" type="presOf" srcId="{E2F14BE8-392B-4190-8B31-D8D922D3A932}" destId="{0E9FCC1A-24E9-4F4C-A2D8-94695D4B18E7}"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1569C850-9714-4A62-B3EB-CFFC96B9AA7D}" type="presOf" srcId="{21179F87-F211-4F13-B569-4DF382F977E2}" destId="{14857194-9E52-4A15-8E91-4C2022729183}" srcOrd="0"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17894D22-D140-4D05-9DFA-ABD1F919A106}" srcId="{6B7B10DC-28AE-4712-9906-65C3382DA1FF}" destId="{8003B9F0-F653-49F6-B246-D1A394BAB28C}" srcOrd="0" destOrd="0" parTransId="{3CA4FB3B-4574-430F-A177-60C21AFA8ADE}" sibTransId="{9966A604-30C4-49D4-98CA-CAC880B5A0C7}"/>
    <dgm:cxn modelId="{17EAE600-6394-4ADE-A216-93A927EC3895}" type="presOf" srcId="{6B7B10DC-28AE-4712-9906-65C3382DA1FF}" destId="{DF814F17-8525-4209-AE4C-164E9FDA1BC5}" srcOrd="0" destOrd="0" presId="urn:microsoft.com/office/officeart/2005/8/layout/hierarchy2"/>
    <dgm:cxn modelId="{8B471A3A-430F-4201-97C0-A3226CAA688A}" srcId="{AFBA075F-81B0-4F41-A7F9-C168A409C3A6}" destId="{6B7B10DC-28AE-4712-9906-65C3382DA1FF}" srcOrd="0" destOrd="0" parTransId="{21179F87-F211-4F13-B569-4DF382F977E2}" sibTransId="{79D26B4E-64F1-4768-8939-0F71E87EE81B}"/>
    <dgm:cxn modelId="{BF3B3162-7051-4401-9655-3218C9F47362}" type="presOf" srcId="{3CA4FB3B-4574-430F-A177-60C21AFA8ADE}" destId="{72E134D1-8DCD-4F7E-83DE-B958D65FF371}" srcOrd="1"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14D2E96A-FA7D-43CD-AEDC-5B18D3804430}" type="presParOf" srcId="{861B9344-D108-4922-A9C3-FC37DA4BE153}" destId="{14857194-9E52-4A15-8E91-4C2022729183}" srcOrd="0"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1"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Indirect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Soilborne/ waterborne/foodborne and vehicle or fomite </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An inanimate object (fomite) acts as an intermediary between the portal of exit from the reservoir and the portal of entry to the host. For example, car tyres and human shoes can carry pathogens from a contaminated area to an area </a:t>
          </a:r>
          <a:r>
            <a:rPr lang="en-US" sz="1800" dirty="0">
              <a:solidFill>
                <a:schemeClr val="accent1"/>
              </a:solidFill>
            </a:rPr>
            <a:t>containing susceptible hosts.</a:t>
          </a:r>
        </a:p>
        <a:p>
          <a:r>
            <a:rPr lang="en-GB" sz="1800" dirty="0">
              <a:solidFill>
                <a:schemeClr val="accent1"/>
              </a:solidFill>
            </a:rPr>
            <a:t>Pathogens can swim or be carried through water or wet soil from an infected host to a susceptible host.</a:t>
          </a:r>
        </a:p>
        <a:p>
          <a:r>
            <a:rPr lang="en-GB" sz="1800" dirty="0">
              <a:solidFill>
                <a:schemeClr val="accent1"/>
              </a:solidFill>
            </a:rPr>
            <a:t>Contaminated food (note none of the diseases studies are transmitted this way)</a:t>
          </a:r>
          <a:endParaRPr lang="en-US" sz="1800" dirty="0">
            <a:solidFill>
              <a:schemeClr val="accent1"/>
            </a:solidFill>
          </a:endParaRPr>
        </a:p>
        <a:p>
          <a:r>
            <a:rPr lang="en-GB" sz="1800" dirty="0">
              <a:solidFill>
                <a:schemeClr val="accent1"/>
              </a:solidFill>
            </a:rPr>
            <a:t>Crown gall can enter via a wound</a:t>
          </a:r>
          <a:endParaRPr lang="en-US" sz="1800" dirty="0">
            <a:solidFill>
              <a:schemeClr val="accent1"/>
            </a:solidFill>
          </a:endParaRPr>
        </a:p>
        <a:p>
          <a:r>
            <a:rPr lang="en-US" sz="1800" dirty="0" err="1">
              <a:solidFill>
                <a:schemeClr val="accent1"/>
              </a:solidFill>
            </a:rPr>
            <a:t>Chytridiomycosis</a:t>
          </a:r>
          <a:endParaRPr lang="en-US" sz="1800" dirty="0">
            <a:solidFill>
              <a:schemeClr val="accent1"/>
            </a:solidFill>
          </a:endParaRPr>
        </a:p>
        <a:p>
          <a:r>
            <a:rPr lang="en-US" sz="1800" dirty="0">
              <a:solidFill>
                <a:schemeClr val="accent1"/>
              </a:solidFill>
            </a:rPr>
            <a:t>Phytophthora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t>
        <a:bodyPr/>
        <a:lstStyle/>
        <a:p>
          <a:endParaRPr lang="en-US"/>
        </a:p>
      </dgm:t>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t>
        <a:bodyPr/>
        <a:lstStyle/>
        <a:p>
          <a:endParaRPr lang="en-US"/>
        </a:p>
      </dgm:t>
    </dgm:pt>
    <dgm:pt modelId="{861B9344-D108-4922-A9C3-FC37DA4BE153}" type="pres">
      <dgm:prSet presAssocID="{AFBA075F-81B0-4F41-A7F9-C168A409C3A6}" presName="level2hierChild" presStyleCnt="0"/>
      <dgm:spPr/>
    </dgm:pt>
    <dgm:pt modelId="{14857194-9E52-4A15-8E91-4C2022729183}" type="pres">
      <dgm:prSet presAssocID="{21179F87-F211-4F13-B569-4DF382F977E2}" presName="conn2-1" presStyleLbl="parChTrans1D2" presStyleIdx="0" presStyleCnt="1"/>
      <dgm:spPr/>
      <dgm:t>
        <a:bodyPr/>
        <a:lstStyle/>
        <a:p>
          <a:endParaRPr lang="en-US"/>
        </a:p>
      </dgm:t>
    </dgm:pt>
    <dgm:pt modelId="{7F228368-602D-44A7-AAE6-01C7E272DFEF}" type="pres">
      <dgm:prSet presAssocID="{21179F87-F211-4F13-B569-4DF382F977E2}" presName="connTx" presStyleLbl="parChTrans1D2" presStyleIdx="0" presStyleCnt="1"/>
      <dgm:spPr/>
      <dgm:t>
        <a:bodyPr/>
        <a:lstStyle/>
        <a:p>
          <a:endParaRPr lang="en-US"/>
        </a:p>
      </dgm:t>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0" presStyleCnt="1" custScaleX="148344" custScaleY="184004" custLinFactNeighborX="-15465">
        <dgm:presLayoutVars>
          <dgm:chPref val="3"/>
        </dgm:presLayoutVars>
      </dgm:prSet>
      <dgm:spPr/>
      <dgm:t>
        <a:bodyPr/>
        <a:lstStyle/>
        <a:p>
          <a:endParaRPr lang="en-US"/>
        </a:p>
      </dgm:t>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0" presStyleCnt="1"/>
      <dgm:spPr/>
      <dgm:t>
        <a:bodyPr/>
        <a:lstStyle/>
        <a:p>
          <a:endParaRPr lang="en-US"/>
        </a:p>
      </dgm:t>
    </dgm:pt>
    <dgm:pt modelId="{72E134D1-8DCD-4F7E-83DE-B958D65FF371}" type="pres">
      <dgm:prSet presAssocID="{3CA4FB3B-4574-430F-A177-60C21AFA8ADE}" presName="connTx" presStyleLbl="parChTrans1D3" presStyleIdx="0" presStyleCnt="1"/>
      <dgm:spPr/>
      <dgm:t>
        <a:bodyPr/>
        <a:lstStyle/>
        <a:p>
          <a:endParaRPr lang="en-US"/>
        </a:p>
      </dgm:t>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0" presStyleCnt="1" custScaleX="303170" custScaleY="510476" custLinFactNeighborX="-33328">
        <dgm:presLayoutVars>
          <dgm:chPref val="3"/>
        </dgm:presLayoutVars>
      </dgm:prSet>
      <dgm:spPr/>
      <dgm:t>
        <a:bodyPr/>
        <a:lstStyle/>
        <a:p>
          <a:endParaRPr lang="en-US"/>
        </a:p>
      </dgm:t>
    </dgm:pt>
    <dgm:pt modelId="{E66BE8D6-A374-4E51-903B-4E4F40EEAEDD}" type="pres">
      <dgm:prSet presAssocID="{8003B9F0-F653-49F6-B246-D1A394BAB28C}" presName="level3hierChild" presStyleCnt="0"/>
      <dgm:spPr/>
    </dgm:pt>
  </dgm:ptLst>
  <dgm:cxnLst>
    <dgm:cxn modelId="{E0E39C25-701A-468C-8C79-C7ABEFADF78A}" srcId="{E2F14BE8-392B-4190-8B31-D8D922D3A932}" destId="{AFBA075F-81B0-4F41-A7F9-C168A409C3A6}" srcOrd="0" destOrd="0" parTransId="{33F84C2F-D1A7-4177-88F3-A84F8AAC69A2}" sibTransId="{F251FB05-3E5A-48AC-BA54-0AC5A440366D}"/>
    <dgm:cxn modelId="{E2A710E6-E8ED-4C10-B6DE-88446466DECD}" type="presOf" srcId="{E2F14BE8-392B-4190-8B31-D8D922D3A932}" destId="{0E9FCC1A-24E9-4F4C-A2D8-94695D4B18E7}"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1569C850-9714-4A62-B3EB-CFFC96B9AA7D}" type="presOf" srcId="{21179F87-F211-4F13-B569-4DF382F977E2}" destId="{14857194-9E52-4A15-8E91-4C2022729183}" srcOrd="0"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17894D22-D140-4D05-9DFA-ABD1F919A106}" srcId="{6B7B10DC-28AE-4712-9906-65C3382DA1FF}" destId="{8003B9F0-F653-49F6-B246-D1A394BAB28C}" srcOrd="0" destOrd="0" parTransId="{3CA4FB3B-4574-430F-A177-60C21AFA8ADE}" sibTransId="{9966A604-30C4-49D4-98CA-CAC880B5A0C7}"/>
    <dgm:cxn modelId="{17EAE600-6394-4ADE-A216-93A927EC3895}" type="presOf" srcId="{6B7B10DC-28AE-4712-9906-65C3382DA1FF}" destId="{DF814F17-8525-4209-AE4C-164E9FDA1BC5}" srcOrd="0" destOrd="0" presId="urn:microsoft.com/office/officeart/2005/8/layout/hierarchy2"/>
    <dgm:cxn modelId="{8B471A3A-430F-4201-97C0-A3226CAA688A}" srcId="{AFBA075F-81B0-4F41-A7F9-C168A409C3A6}" destId="{6B7B10DC-28AE-4712-9906-65C3382DA1FF}" srcOrd="0" destOrd="0" parTransId="{21179F87-F211-4F13-B569-4DF382F977E2}" sibTransId="{79D26B4E-64F1-4768-8939-0F71E87EE81B}"/>
    <dgm:cxn modelId="{BF3B3162-7051-4401-9655-3218C9F47362}" type="presOf" srcId="{3CA4FB3B-4574-430F-A177-60C21AFA8ADE}" destId="{72E134D1-8DCD-4F7E-83DE-B958D65FF371}" srcOrd="1"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14D2E96A-FA7D-43CD-AEDC-5B18D3804430}" type="presParOf" srcId="{861B9344-D108-4922-A9C3-FC37DA4BE153}" destId="{14857194-9E52-4A15-8E91-4C2022729183}" srcOrd="0"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1"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D2A931-A5E9-454D-B518-5429618EBB9F}" type="doc">
      <dgm:prSet loTypeId="urn:microsoft.com/office/officeart/2005/8/layout/radial1" loCatId="" qsTypeId="urn:microsoft.com/office/officeart/2005/8/quickstyle/simple1" qsCatId="simple" csTypeId="urn:microsoft.com/office/officeart/2005/8/colors/colorful1" csCatId="colorful" phldr="1"/>
      <dgm:spPr/>
      <dgm:t>
        <a:bodyPr/>
        <a:lstStyle/>
        <a:p>
          <a:endParaRPr lang="en-GB"/>
        </a:p>
      </dgm:t>
    </dgm:pt>
    <dgm:pt modelId="{A6C65EFB-8F99-ED43-A640-5246639F3245}">
      <dgm:prSet phldrT="[Text]" custT="1"/>
      <dgm:spPr/>
      <dgm:t>
        <a:bodyPr/>
        <a:lstStyle/>
        <a:p>
          <a:r>
            <a:rPr lang="en-GB" sz="2000" dirty="0"/>
            <a:t>Virus structural features</a:t>
          </a:r>
        </a:p>
      </dgm:t>
    </dgm:pt>
    <dgm:pt modelId="{5BC4A490-D6C0-C74A-917C-4E95C0418944}" type="parTrans" cxnId="{8F16FBB2-5A2E-7140-9C9F-8149ED42463E}">
      <dgm:prSet/>
      <dgm:spPr/>
      <dgm:t>
        <a:bodyPr/>
        <a:lstStyle/>
        <a:p>
          <a:endParaRPr lang="en-GB" sz="2000"/>
        </a:p>
      </dgm:t>
    </dgm:pt>
    <dgm:pt modelId="{ED13B079-B39A-FE4C-B321-B2071EB5DAC9}" type="sibTrans" cxnId="{8F16FBB2-5A2E-7140-9C9F-8149ED42463E}">
      <dgm:prSet/>
      <dgm:spPr/>
      <dgm:t>
        <a:bodyPr/>
        <a:lstStyle/>
        <a:p>
          <a:endParaRPr lang="en-GB" sz="2000"/>
        </a:p>
      </dgm:t>
    </dgm:pt>
    <dgm:pt modelId="{E7A97474-8E16-6640-AFBB-9B86B82CE6F5}">
      <dgm:prSet phldrT="[Text]" custT="1"/>
      <dgm:spPr/>
      <dgm:t>
        <a:bodyPr/>
        <a:lstStyle/>
        <a:p>
          <a:r>
            <a:rPr lang="en-GB" sz="2000" dirty="0"/>
            <a:t>DNA or RNA enclosed within a capsid or protein coat</a:t>
          </a:r>
        </a:p>
      </dgm:t>
    </dgm:pt>
    <dgm:pt modelId="{68E840A1-566F-474F-9AD5-DCCD451FC79D}" type="parTrans" cxnId="{06EB35D6-36C1-4D45-A7B3-0E894C723747}">
      <dgm:prSet custT="1"/>
      <dgm:spPr/>
      <dgm:t>
        <a:bodyPr/>
        <a:lstStyle/>
        <a:p>
          <a:endParaRPr lang="en-GB" sz="2000"/>
        </a:p>
      </dgm:t>
    </dgm:pt>
    <dgm:pt modelId="{63A05CD1-15D7-AA4A-8A5B-AE5C674A1352}" type="sibTrans" cxnId="{06EB35D6-36C1-4D45-A7B3-0E894C723747}">
      <dgm:prSet/>
      <dgm:spPr/>
      <dgm:t>
        <a:bodyPr/>
        <a:lstStyle/>
        <a:p>
          <a:endParaRPr lang="en-GB" sz="2000"/>
        </a:p>
      </dgm:t>
    </dgm:pt>
    <dgm:pt modelId="{A84A93F2-739E-6642-A10D-185F4ABDDA21}">
      <dgm:prSet phldrT="[Text]" custT="1"/>
      <dgm:spPr/>
      <dgm:t>
        <a:bodyPr/>
        <a:lstStyle/>
        <a:p>
          <a:r>
            <a:rPr lang="en-GB" sz="2000" dirty="0"/>
            <a:t>Nucleic acid, either DNA or RNA</a:t>
          </a:r>
        </a:p>
      </dgm:t>
    </dgm:pt>
    <dgm:pt modelId="{ADA61B23-C15E-7143-9335-9181799781B9}" type="parTrans" cxnId="{46BFFD8A-5060-7349-85CB-96885D28E962}">
      <dgm:prSet custT="1"/>
      <dgm:spPr/>
      <dgm:t>
        <a:bodyPr/>
        <a:lstStyle/>
        <a:p>
          <a:endParaRPr lang="en-GB" sz="2000"/>
        </a:p>
      </dgm:t>
    </dgm:pt>
    <dgm:pt modelId="{F8F5C9CB-FB87-704C-9757-B3E71AB93C17}" type="sibTrans" cxnId="{46BFFD8A-5060-7349-85CB-96885D28E962}">
      <dgm:prSet/>
      <dgm:spPr/>
      <dgm:t>
        <a:bodyPr/>
        <a:lstStyle/>
        <a:p>
          <a:endParaRPr lang="en-GB" sz="2000"/>
        </a:p>
      </dgm:t>
    </dgm:pt>
    <dgm:pt modelId="{0F5BBE27-877C-A148-9FC3-A6A609CC6A56}">
      <dgm:prSet phldrT="[Text]" custT="1"/>
      <dgm:spPr/>
      <dgm:t>
        <a:bodyPr/>
        <a:lstStyle/>
        <a:p>
          <a:r>
            <a:rPr lang="en-GB" sz="2000" dirty="0"/>
            <a:t>No organelles, no metabolic machinery, metabolically inert</a:t>
          </a:r>
        </a:p>
      </dgm:t>
    </dgm:pt>
    <dgm:pt modelId="{7211E5B7-51F8-5645-9E4E-63CEF3602495}" type="parTrans" cxnId="{176A9112-B348-274E-9E54-E4E75D96F99B}">
      <dgm:prSet custT="1"/>
      <dgm:spPr/>
      <dgm:t>
        <a:bodyPr/>
        <a:lstStyle/>
        <a:p>
          <a:endParaRPr lang="en-GB" sz="2000"/>
        </a:p>
      </dgm:t>
    </dgm:pt>
    <dgm:pt modelId="{89EE001D-FDED-AE41-ADDF-3F217826D2F4}" type="sibTrans" cxnId="{176A9112-B348-274E-9E54-E4E75D96F99B}">
      <dgm:prSet/>
      <dgm:spPr/>
      <dgm:t>
        <a:bodyPr/>
        <a:lstStyle/>
        <a:p>
          <a:endParaRPr lang="en-GB" sz="2000"/>
        </a:p>
      </dgm:t>
    </dgm:pt>
    <dgm:pt modelId="{937CF754-8661-9549-B7C1-19BABAE2D8ED}">
      <dgm:prSet phldrT="[Text]" custT="1"/>
      <dgm:spPr/>
      <dgm:t>
        <a:bodyPr/>
        <a:lstStyle/>
        <a:p>
          <a:r>
            <a:rPr lang="en-GB" sz="2000" dirty="0"/>
            <a:t>Very small. 30 - 300 nanometres in length</a:t>
          </a:r>
        </a:p>
      </dgm:t>
    </dgm:pt>
    <dgm:pt modelId="{820DF85D-500B-8E42-BB73-F2A4EB80404A}" type="parTrans" cxnId="{2D4C4855-16A6-B446-93AB-822F69C3E2FF}">
      <dgm:prSet custT="1"/>
      <dgm:spPr/>
      <dgm:t>
        <a:bodyPr/>
        <a:lstStyle/>
        <a:p>
          <a:endParaRPr lang="en-GB" sz="2000"/>
        </a:p>
      </dgm:t>
    </dgm:pt>
    <dgm:pt modelId="{42F1E3F8-606C-F94E-A3FF-56804E8A5C6C}" type="sibTrans" cxnId="{2D4C4855-16A6-B446-93AB-822F69C3E2FF}">
      <dgm:prSet/>
      <dgm:spPr/>
      <dgm:t>
        <a:bodyPr/>
        <a:lstStyle/>
        <a:p>
          <a:endParaRPr lang="en-GB" sz="2000"/>
        </a:p>
      </dgm:t>
    </dgm:pt>
    <dgm:pt modelId="{291840DD-D046-4F40-BF7A-220D3727CA2E}">
      <dgm:prSet phldrT="[Text]" custT="1"/>
      <dgm:spPr/>
      <dgm:t>
        <a:bodyPr/>
        <a:lstStyle/>
        <a:p>
          <a:r>
            <a:rPr lang="en-GB" sz="2000" dirty="0"/>
            <a:t>have proteins that can recognise and bind to receptors on host cell</a:t>
          </a:r>
        </a:p>
      </dgm:t>
    </dgm:pt>
    <dgm:pt modelId="{B7CB3C52-8A7B-444E-96A7-D44EE504DF00}" type="parTrans" cxnId="{C089E97F-4E60-E74B-A630-0ADF4D9AB3DC}">
      <dgm:prSet custT="1"/>
      <dgm:spPr/>
      <dgm:t>
        <a:bodyPr/>
        <a:lstStyle/>
        <a:p>
          <a:endParaRPr lang="en-GB" sz="2000"/>
        </a:p>
      </dgm:t>
    </dgm:pt>
    <dgm:pt modelId="{DF6E81ED-477B-0248-8189-233984322EC8}" type="sibTrans" cxnId="{C089E97F-4E60-E74B-A630-0ADF4D9AB3DC}">
      <dgm:prSet/>
      <dgm:spPr/>
      <dgm:t>
        <a:bodyPr/>
        <a:lstStyle/>
        <a:p>
          <a:endParaRPr lang="en-GB" sz="2000"/>
        </a:p>
      </dgm:t>
    </dgm:pt>
    <dgm:pt modelId="{4853B24A-4B92-3A4D-9C92-5E81183A6F1D}" type="pres">
      <dgm:prSet presAssocID="{67D2A931-A5E9-454D-B518-5429618EBB9F}" presName="cycle" presStyleCnt="0">
        <dgm:presLayoutVars>
          <dgm:chMax val="1"/>
          <dgm:dir/>
          <dgm:animLvl val="ctr"/>
          <dgm:resizeHandles val="exact"/>
        </dgm:presLayoutVars>
      </dgm:prSet>
      <dgm:spPr/>
      <dgm:t>
        <a:bodyPr/>
        <a:lstStyle/>
        <a:p>
          <a:endParaRPr lang="en-US"/>
        </a:p>
      </dgm:t>
    </dgm:pt>
    <dgm:pt modelId="{27657C27-795C-D74E-BD6C-407E27EAE798}" type="pres">
      <dgm:prSet presAssocID="{A6C65EFB-8F99-ED43-A640-5246639F3245}" presName="centerShape" presStyleLbl="node0" presStyleIdx="0" presStyleCnt="1"/>
      <dgm:spPr/>
      <dgm:t>
        <a:bodyPr/>
        <a:lstStyle/>
        <a:p>
          <a:endParaRPr lang="en-US"/>
        </a:p>
      </dgm:t>
    </dgm:pt>
    <dgm:pt modelId="{5072AE1D-1CBC-1D48-B726-30457DEBEF13}" type="pres">
      <dgm:prSet presAssocID="{68E840A1-566F-474F-9AD5-DCCD451FC79D}" presName="Name9" presStyleLbl="parChTrans1D2" presStyleIdx="0" presStyleCnt="5"/>
      <dgm:spPr/>
      <dgm:t>
        <a:bodyPr/>
        <a:lstStyle/>
        <a:p>
          <a:endParaRPr lang="en-US"/>
        </a:p>
      </dgm:t>
    </dgm:pt>
    <dgm:pt modelId="{09192754-20EE-1A44-98A1-B9CCF6FAA112}" type="pres">
      <dgm:prSet presAssocID="{68E840A1-566F-474F-9AD5-DCCD451FC79D}" presName="connTx" presStyleLbl="parChTrans1D2" presStyleIdx="0" presStyleCnt="5"/>
      <dgm:spPr/>
      <dgm:t>
        <a:bodyPr/>
        <a:lstStyle/>
        <a:p>
          <a:endParaRPr lang="en-US"/>
        </a:p>
      </dgm:t>
    </dgm:pt>
    <dgm:pt modelId="{0A844BCA-8902-8D43-846E-1340C164D67B}" type="pres">
      <dgm:prSet presAssocID="{E7A97474-8E16-6640-AFBB-9B86B82CE6F5}" presName="node" presStyleLbl="node1" presStyleIdx="0" presStyleCnt="5" custScaleX="120786" custScaleY="122738">
        <dgm:presLayoutVars>
          <dgm:bulletEnabled val="1"/>
        </dgm:presLayoutVars>
      </dgm:prSet>
      <dgm:spPr/>
      <dgm:t>
        <a:bodyPr/>
        <a:lstStyle/>
        <a:p>
          <a:endParaRPr lang="en-US"/>
        </a:p>
      </dgm:t>
    </dgm:pt>
    <dgm:pt modelId="{E55D31A2-5BA2-0A46-BAE1-9FC9BFD06EC7}" type="pres">
      <dgm:prSet presAssocID="{ADA61B23-C15E-7143-9335-9181799781B9}" presName="Name9" presStyleLbl="parChTrans1D2" presStyleIdx="1" presStyleCnt="5"/>
      <dgm:spPr/>
      <dgm:t>
        <a:bodyPr/>
        <a:lstStyle/>
        <a:p>
          <a:endParaRPr lang="en-US"/>
        </a:p>
      </dgm:t>
    </dgm:pt>
    <dgm:pt modelId="{78EABBAB-E2E4-844E-AB5C-1F1363F9E77C}" type="pres">
      <dgm:prSet presAssocID="{ADA61B23-C15E-7143-9335-9181799781B9}" presName="connTx" presStyleLbl="parChTrans1D2" presStyleIdx="1" presStyleCnt="5"/>
      <dgm:spPr/>
      <dgm:t>
        <a:bodyPr/>
        <a:lstStyle/>
        <a:p>
          <a:endParaRPr lang="en-US"/>
        </a:p>
      </dgm:t>
    </dgm:pt>
    <dgm:pt modelId="{DEE12216-FA08-3345-8EB9-69FE8958AD89}" type="pres">
      <dgm:prSet presAssocID="{A84A93F2-739E-6642-A10D-185F4ABDDA21}" presName="node" presStyleLbl="node1" presStyleIdx="1" presStyleCnt="5" custScaleX="121471" custScaleY="121194">
        <dgm:presLayoutVars>
          <dgm:bulletEnabled val="1"/>
        </dgm:presLayoutVars>
      </dgm:prSet>
      <dgm:spPr/>
      <dgm:t>
        <a:bodyPr/>
        <a:lstStyle/>
        <a:p>
          <a:endParaRPr lang="en-US"/>
        </a:p>
      </dgm:t>
    </dgm:pt>
    <dgm:pt modelId="{F67C1D5C-B925-A84B-9E7D-9696C5DB5C87}" type="pres">
      <dgm:prSet presAssocID="{7211E5B7-51F8-5645-9E4E-63CEF3602495}" presName="Name9" presStyleLbl="parChTrans1D2" presStyleIdx="2" presStyleCnt="5"/>
      <dgm:spPr/>
      <dgm:t>
        <a:bodyPr/>
        <a:lstStyle/>
        <a:p>
          <a:endParaRPr lang="en-US"/>
        </a:p>
      </dgm:t>
    </dgm:pt>
    <dgm:pt modelId="{C2965E7E-D13D-1C40-9C2B-B275D8F58CBD}" type="pres">
      <dgm:prSet presAssocID="{7211E5B7-51F8-5645-9E4E-63CEF3602495}" presName="connTx" presStyleLbl="parChTrans1D2" presStyleIdx="2" presStyleCnt="5"/>
      <dgm:spPr/>
      <dgm:t>
        <a:bodyPr/>
        <a:lstStyle/>
        <a:p>
          <a:endParaRPr lang="en-US"/>
        </a:p>
      </dgm:t>
    </dgm:pt>
    <dgm:pt modelId="{0B042CFC-A7DB-F84F-9AD6-7FC5F31D0F38}" type="pres">
      <dgm:prSet presAssocID="{0F5BBE27-877C-A148-9FC3-A6A609CC6A56}" presName="node" presStyleLbl="node1" presStyleIdx="2" presStyleCnt="5" custScaleX="123573" custScaleY="120761">
        <dgm:presLayoutVars>
          <dgm:bulletEnabled val="1"/>
        </dgm:presLayoutVars>
      </dgm:prSet>
      <dgm:spPr/>
      <dgm:t>
        <a:bodyPr/>
        <a:lstStyle/>
        <a:p>
          <a:endParaRPr lang="en-US"/>
        </a:p>
      </dgm:t>
    </dgm:pt>
    <dgm:pt modelId="{7337F1DC-4477-CD4F-AC98-BE6129B96D5F}" type="pres">
      <dgm:prSet presAssocID="{820DF85D-500B-8E42-BB73-F2A4EB80404A}" presName="Name9" presStyleLbl="parChTrans1D2" presStyleIdx="3" presStyleCnt="5"/>
      <dgm:spPr/>
      <dgm:t>
        <a:bodyPr/>
        <a:lstStyle/>
        <a:p>
          <a:endParaRPr lang="en-US"/>
        </a:p>
      </dgm:t>
    </dgm:pt>
    <dgm:pt modelId="{1F9A17B7-4D4F-9049-8E01-BD51F3311107}" type="pres">
      <dgm:prSet presAssocID="{820DF85D-500B-8E42-BB73-F2A4EB80404A}" presName="connTx" presStyleLbl="parChTrans1D2" presStyleIdx="3" presStyleCnt="5"/>
      <dgm:spPr/>
      <dgm:t>
        <a:bodyPr/>
        <a:lstStyle/>
        <a:p>
          <a:endParaRPr lang="en-US"/>
        </a:p>
      </dgm:t>
    </dgm:pt>
    <dgm:pt modelId="{224DF345-650D-DA4A-A6C0-5DC52ED8B7E9}" type="pres">
      <dgm:prSet presAssocID="{937CF754-8661-9549-B7C1-19BABAE2D8ED}" presName="node" presStyleLbl="node1" presStyleIdx="3" presStyleCnt="5" custScaleX="127405" custScaleY="116153">
        <dgm:presLayoutVars>
          <dgm:bulletEnabled val="1"/>
        </dgm:presLayoutVars>
      </dgm:prSet>
      <dgm:spPr/>
      <dgm:t>
        <a:bodyPr/>
        <a:lstStyle/>
        <a:p>
          <a:endParaRPr lang="en-US"/>
        </a:p>
      </dgm:t>
    </dgm:pt>
    <dgm:pt modelId="{1085D657-587D-9943-98CB-8D199AE99364}" type="pres">
      <dgm:prSet presAssocID="{B7CB3C52-8A7B-444E-96A7-D44EE504DF00}" presName="Name9" presStyleLbl="parChTrans1D2" presStyleIdx="4" presStyleCnt="5"/>
      <dgm:spPr/>
      <dgm:t>
        <a:bodyPr/>
        <a:lstStyle/>
        <a:p>
          <a:endParaRPr lang="en-US"/>
        </a:p>
      </dgm:t>
    </dgm:pt>
    <dgm:pt modelId="{8579FE61-1F81-434A-9F5F-205F93828181}" type="pres">
      <dgm:prSet presAssocID="{B7CB3C52-8A7B-444E-96A7-D44EE504DF00}" presName="connTx" presStyleLbl="parChTrans1D2" presStyleIdx="4" presStyleCnt="5"/>
      <dgm:spPr/>
      <dgm:t>
        <a:bodyPr/>
        <a:lstStyle/>
        <a:p>
          <a:endParaRPr lang="en-US"/>
        </a:p>
      </dgm:t>
    </dgm:pt>
    <dgm:pt modelId="{031DD812-CE6C-9E45-8B6C-5D2BD19FD666}" type="pres">
      <dgm:prSet presAssocID="{291840DD-D046-4F40-BF7A-220D3727CA2E}" presName="node" presStyleLbl="node1" presStyleIdx="4" presStyleCnt="5" custScaleX="152140" custScaleY="144183">
        <dgm:presLayoutVars>
          <dgm:bulletEnabled val="1"/>
        </dgm:presLayoutVars>
      </dgm:prSet>
      <dgm:spPr/>
      <dgm:t>
        <a:bodyPr/>
        <a:lstStyle/>
        <a:p>
          <a:endParaRPr lang="en-US"/>
        </a:p>
      </dgm:t>
    </dgm:pt>
  </dgm:ptLst>
  <dgm:cxnLst>
    <dgm:cxn modelId="{CA04C0FE-9345-8742-A6A4-3286BD462848}" type="presOf" srcId="{ADA61B23-C15E-7143-9335-9181799781B9}" destId="{E55D31A2-5BA2-0A46-BAE1-9FC9BFD06EC7}" srcOrd="0" destOrd="0" presId="urn:microsoft.com/office/officeart/2005/8/layout/radial1"/>
    <dgm:cxn modelId="{777906DC-1FC0-D74A-88BA-68E98C95F537}" type="presOf" srcId="{ADA61B23-C15E-7143-9335-9181799781B9}" destId="{78EABBAB-E2E4-844E-AB5C-1F1363F9E77C}" srcOrd="1" destOrd="0" presId="urn:microsoft.com/office/officeart/2005/8/layout/radial1"/>
    <dgm:cxn modelId="{67F46949-CC63-7C48-A852-85C67650521D}" type="presOf" srcId="{B7CB3C52-8A7B-444E-96A7-D44EE504DF00}" destId="{1085D657-587D-9943-98CB-8D199AE99364}" srcOrd="0" destOrd="0" presId="urn:microsoft.com/office/officeart/2005/8/layout/radial1"/>
    <dgm:cxn modelId="{6AA28C8B-E9C7-8040-9D36-28EC96617203}" type="presOf" srcId="{7211E5B7-51F8-5645-9E4E-63CEF3602495}" destId="{C2965E7E-D13D-1C40-9C2B-B275D8F58CBD}" srcOrd="1" destOrd="0" presId="urn:microsoft.com/office/officeart/2005/8/layout/radial1"/>
    <dgm:cxn modelId="{74EDAAAF-96F5-9B48-8A6E-8E462E867186}" type="presOf" srcId="{67D2A931-A5E9-454D-B518-5429618EBB9F}" destId="{4853B24A-4B92-3A4D-9C92-5E81183A6F1D}" srcOrd="0" destOrd="0" presId="urn:microsoft.com/office/officeart/2005/8/layout/radial1"/>
    <dgm:cxn modelId="{8F16FBB2-5A2E-7140-9C9F-8149ED42463E}" srcId="{67D2A931-A5E9-454D-B518-5429618EBB9F}" destId="{A6C65EFB-8F99-ED43-A640-5246639F3245}" srcOrd="0" destOrd="0" parTransId="{5BC4A490-D6C0-C74A-917C-4E95C0418944}" sibTransId="{ED13B079-B39A-FE4C-B321-B2071EB5DAC9}"/>
    <dgm:cxn modelId="{176A9112-B348-274E-9E54-E4E75D96F99B}" srcId="{A6C65EFB-8F99-ED43-A640-5246639F3245}" destId="{0F5BBE27-877C-A148-9FC3-A6A609CC6A56}" srcOrd="2" destOrd="0" parTransId="{7211E5B7-51F8-5645-9E4E-63CEF3602495}" sibTransId="{89EE001D-FDED-AE41-ADDF-3F217826D2F4}"/>
    <dgm:cxn modelId="{91276D58-9D6A-7F4E-904C-698E21B6CAD3}" type="presOf" srcId="{820DF85D-500B-8E42-BB73-F2A4EB80404A}" destId="{1F9A17B7-4D4F-9049-8E01-BD51F3311107}" srcOrd="1" destOrd="0" presId="urn:microsoft.com/office/officeart/2005/8/layout/radial1"/>
    <dgm:cxn modelId="{46BFFD8A-5060-7349-85CB-96885D28E962}" srcId="{A6C65EFB-8F99-ED43-A640-5246639F3245}" destId="{A84A93F2-739E-6642-A10D-185F4ABDDA21}" srcOrd="1" destOrd="0" parTransId="{ADA61B23-C15E-7143-9335-9181799781B9}" sibTransId="{F8F5C9CB-FB87-704C-9757-B3E71AB93C17}"/>
    <dgm:cxn modelId="{F7A82F07-1775-3A4C-833E-CE0D8810A9A3}" type="presOf" srcId="{820DF85D-500B-8E42-BB73-F2A4EB80404A}" destId="{7337F1DC-4477-CD4F-AC98-BE6129B96D5F}" srcOrd="0" destOrd="0" presId="urn:microsoft.com/office/officeart/2005/8/layout/radial1"/>
    <dgm:cxn modelId="{C089E97F-4E60-E74B-A630-0ADF4D9AB3DC}" srcId="{A6C65EFB-8F99-ED43-A640-5246639F3245}" destId="{291840DD-D046-4F40-BF7A-220D3727CA2E}" srcOrd="4" destOrd="0" parTransId="{B7CB3C52-8A7B-444E-96A7-D44EE504DF00}" sibTransId="{DF6E81ED-477B-0248-8189-233984322EC8}"/>
    <dgm:cxn modelId="{105E6ECC-5479-8444-BBC5-40C0D8BA4422}" type="presOf" srcId="{E7A97474-8E16-6640-AFBB-9B86B82CE6F5}" destId="{0A844BCA-8902-8D43-846E-1340C164D67B}" srcOrd="0" destOrd="0" presId="urn:microsoft.com/office/officeart/2005/8/layout/radial1"/>
    <dgm:cxn modelId="{004F5199-7730-6F4F-92B7-7C0BE69341FA}" type="presOf" srcId="{68E840A1-566F-474F-9AD5-DCCD451FC79D}" destId="{5072AE1D-1CBC-1D48-B726-30457DEBEF13}" srcOrd="0" destOrd="0" presId="urn:microsoft.com/office/officeart/2005/8/layout/radial1"/>
    <dgm:cxn modelId="{BD6552A8-2985-7E49-BC7F-D64377811072}" type="presOf" srcId="{7211E5B7-51F8-5645-9E4E-63CEF3602495}" destId="{F67C1D5C-B925-A84B-9E7D-9696C5DB5C87}" srcOrd="0" destOrd="0" presId="urn:microsoft.com/office/officeart/2005/8/layout/radial1"/>
    <dgm:cxn modelId="{A9413392-CE92-CE4F-A42E-A83E1F6AE1C0}" type="presOf" srcId="{68E840A1-566F-474F-9AD5-DCCD451FC79D}" destId="{09192754-20EE-1A44-98A1-B9CCF6FAA112}" srcOrd="1" destOrd="0" presId="urn:microsoft.com/office/officeart/2005/8/layout/radial1"/>
    <dgm:cxn modelId="{2D4C4855-16A6-B446-93AB-822F69C3E2FF}" srcId="{A6C65EFB-8F99-ED43-A640-5246639F3245}" destId="{937CF754-8661-9549-B7C1-19BABAE2D8ED}" srcOrd="3" destOrd="0" parTransId="{820DF85D-500B-8E42-BB73-F2A4EB80404A}" sibTransId="{42F1E3F8-606C-F94E-A3FF-56804E8A5C6C}"/>
    <dgm:cxn modelId="{5E72C0D1-26F4-224F-B8F8-A30752B21E1C}" type="presOf" srcId="{A84A93F2-739E-6642-A10D-185F4ABDDA21}" destId="{DEE12216-FA08-3345-8EB9-69FE8958AD89}" srcOrd="0" destOrd="0" presId="urn:microsoft.com/office/officeart/2005/8/layout/radial1"/>
    <dgm:cxn modelId="{F0A448E7-F118-E547-8206-04B115FD8130}" type="presOf" srcId="{B7CB3C52-8A7B-444E-96A7-D44EE504DF00}" destId="{8579FE61-1F81-434A-9F5F-205F93828181}" srcOrd="1" destOrd="0" presId="urn:microsoft.com/office/officeart/2005/8/layout/radial1"/>
    <dgm:cxn modelId="{712FFD18-0C6E-5B4B-8040-BE2660A56128}" type="presOf" srcId="{A6C65EFB-8F99-ED43-A640-5246639F3245}" destId="{27657C27-795C-D74E-BD6C-407E27EAE798}" srcOrd="0" destOrd="0" presId="urn:microsoft.com/office/officeart/2005/8/layout/radial1"/>
    <dgm:cxn modelId="{517FFD97-9F60-DE49-8C01-CA4F18315D28}" type="presOf" srcId="{937CF754-8661-9549-B7C1-19BABAE2D8ED}" destId="{224DF345-650D-DA4A-A6C0-5DC52ED8B7E9}" srcOrd="0" destOrd="0" presId="urn:microsoft.com/office/officeart/2005/8/layout/radial1"/>
    <dgm:cxn modelId="{7AF12413-62A9-8540-BDDF-353183B588B7}" type="presOf" srcId="{291840DD-D046-4F40-BF7A-220D3727CA2E}" destId="{031DD812-CE6C-9E45-8B6C-5D2BD19FD666}" srcOrd="0" destOrd="0" presId="urn:microsoft.com/office/officeart/2005/8/layout/radial1"/>
    <dgm:cxn modelId="{06EB35D6-36C1-4D45-A7B3-0E894C723747}" srcId="{A6C65EFB-8F99-ED43-A640-5246639F3245}" destId="{E7A97474-8E16-6640-AFBB-9B86B82CE6F5}" srcOrd="0" destOrd="0" parTransId="{68E840A1-566F-474F-9AD5-DCCD451FC79D}" sibTransId="{63A05CD1-15D7-AA4A-8A5B-AE5C674A1352}"/>
    <dgm:cxn modelId="{D7BD29FB-80BB-1542-9FCD-70BAD22762FF}" type="presOf" srcId="{0F5BBE27-877C-A148-9FC3-A6A609CC6A56}" destId="{0B042CFC-A7DB-F84F-9AD6-7FC5F31D0F38}" srcOrd="0" destOrd="0" presId="urn:microsoft.com/office/officeart/2005/8/layout/radial1"/>
    <dgm:cxn modelId="{7E3D1F57-6292-FD4F-ADF4-41E3EDC41E3C}" type="presParOf" srcId="{4853B24A-4B92-3A4D-9C92-5E81183A6F1D}" destId="{27657C27-795C-D74E-BD6C-407E27EAE798}" srcOrd="0" destOrd="0" presId="urn:microsoft.com/office/officeart/2005/8/layout/radial1"/>
    <dgm:cxn modelId="{E28588F8-42C1-EA47-8DF6-787E0D01B109}" type="presParOf" srcId="{4853B24A-4B92-3A4D-9C92-5E81183A6F1D}" destId="{5072AE1D-1CBC-1D48-B726-30457DEBEF13}" srcOrd="1" destOrd="0" presId="urn:microsoft.com/office/officeart/2005/8/layout/radial1"/>
    <dgm:cxn modelId="{4F8C8355-0AEB-1543-9A99-0D7686339234}" type="presParOf" srcId="{5072AE1D-1CBC-1D48-B726-30457DEBEF13}" destId="{09192754-20EE-1A44-98A1-B9CCF6FAA112}" srcOrd="0" destOrd="0" presId="urn:microsoft.com/office/officeart/2005/8/layout/radial1"/>
    <dgm:cxn modelId="{20B913B5-57FF-814F-B7AD-77D94BB6F0BC}" type="presParOf" srcId="{4853B24A-4B92-3A4D-9C92-5E81183A6F1D}" destId="{0A844BCA-8902-8D43-846E-1340C164D67B}" srcOrd="2" destOrd="0" presId="urn:microsoft.com/office/officeart/2005/8/layout/radial1"/>
    <dgm:cxn modelId="{A6D1916D-3AED-694D-BB37-57180B1EBD83}" type="presParOf" srcId="{4853B24A-4B92-3A4D-9C92-5E81183A6F1D}" destId="{E55D31A2-5BA2-0A46-BAE1-9FC9BFD06EC7}" srcOrd="3" destOrd="0" presId="urn:microsoft.com/office/officeart/2005/8/layout/radial1"/>
    <dgm:cxn modelId="{A478FD0D-70D7-6447-B43E-57C95565E803}" type="presParOf" srcId="{E55D31A2-5BA2-0A46-BAE1-9FC9BFD06EC7}" destId="{78EABBAB-E2E4-844E-AB5C-1F1363F9E77C}" srcOrd="0" destOrd="0" presId="urn:microsoft.com/office/officeart/2005/8/layout/radial1"/>
    <dgm:cxn modelId="{323B04C2-C919-D74E-93E1-CF448B83C8C2}" type="presParOf" srcId="{4853B24A-4B92-3A4D-9C92-5E81183A6F1D}" destId="{DEE12216-FA08-3345-8EB9-69FE8958AD89}" srcOrd="4" destOrd="0" presId="urn:microsoft.com/office/officeart/2005/8/layout/radial1"/>
    <dgm:cxn modelId="{F6E6AC03-93A5-8D4E-B614-529102BA275B}" type="presParOf" srcId="{4853B24A-4B92-3A4D-9C92-5E81183A6F1D}" destId="{F67C1D5C-B925-A84B-9E7D-9696C5DB5C87}" srcOrd="5" destOrd="0" presId="urn:microsoft.com/office/officeart/2005/8/layout/radial1"/>
    <dgm:cxn modelId="{5E471566-C4E4-3846-A469-AE1606CB6CB8}" type="presParOf" srcId="{F67C1D5C-B925-A84B-9E7D-9696C5DB5C87}" destId="{C2965E7E-D13D-1C40-9C2B-B275D8F58CBD}" srcOrd="0" destOrd="0" presId="urn:microsoft.com/office/officeart/2005/8/layout/radial1"/>
    <dgm:cxn modelId="{B1E963B7-682D-734A-AE55-C7E90FD53BA0}" type="presParOf" srcId="{4853B24A-4B92-3A4D-9C92-5E81183A6F1D}" destId="{0B042CFC-A7DB-F84F-9AD6-7FC5F31D0F38}" srcOrd="6" destOrd="0" presId="urn:microsoft.com/office/officeart/2005/8/layout/radial1"/>
    <dgm:cxn modelId="{C6BBC651-A074-7B48-BCC5-578527ED44D3}" type="presParOf" srcId="{4853B24A-4B92-3A4D-9C92-5E81183A6F1D}" destId="{7337F1DC-4477-CD4F-AC98-BE6129B96D5F}" srcOrd="7" destOrd="0" presId="urn:microsoft.com/office/officeart/2005/8/layout/radial1"/>
    <dgm:cxn modelId="{7A7170A7-ED3D-A740-B2C2-5E8A64F94593}" type="presParOf" srcId="{7337F1DC-4477-CD4F-AC98-BE6129B96D5F}" destId="{1F9A17B7-4D4F-9049-8E01-BD51F3311107}" srcOrd="0" destOrd="0" presId="urn:microsoft.com/office/officeart/2005/8/layout/radial1"/>
    <dgm:cxn modelId="{A38C43BE-86FE-6647-B59B-816963506D3B}" type="presParOf" srcId="{4853B24A-4B92-3A4D-9C92-5E81183A6F1D}" destId="{224DF345-650D-DA4A-A6C0-5DC52ED8B7E9}" srcOrd="8" destOrd="0" presId="urn:microsoft.com/office/officeart/2005/8/layout/radial1"/>
    <dgm:cxn modelId="{A887881E-51EB-004C-B87A-AA4F2932594C}" type="presParOf" srcId="{4853B24A-4B92-3A4D-9C92-5E81183A6F1D}" destId="{1085D657-587D-9943-98CB-8D199AE99364}" srcOrd="9" destOrd="0" presId="urn:microsoft.com/office/officeart/2005/8/layout/radial1"/>
    <dgm:cxn modelId="{05AAC460-4E50-6045-853A-DC251B85E82F}" type="presParOf" srcId="{1085D657-587D-9943-98CB-8D199AE99364}" destId="{8579FE61-1F81-434A-9F5F-205F93828181}" srcOrd="0" destOrd="0" presId="urn:microsoft.com/office/officeart/2005/8/layout/radial1"/>
    <dgm:cxn modelId="{85942B98-10EF-AA4A-8F69-46E2F4B2E4DB}" type="presParOf" srcId="{4853B24A-4B92-3A4D-9C92-5E81183A6F1D}" destId="{031DD812-CE6C-9E45-8B6C-5D2BD19FD666}"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EFC1C-CAA5-4176-B7AB-FD181FA893C6}">
      <dsp:nvSpPr>
        <dsp:cNvPr id="0" name=""/>
        <dsp:cNvSpPr/>
      </dsp:nvSpPr>
      <dsp:spPr>
        <a:xfrm>
          <a:off x="2438398" y="-36293"/>
          <a:ext cx="1447802" cy="648001"/>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Infected host reservoir</a:t>
          </a:r>
        </a:p>
      </dsp:txBody>
      <dsp:txXfrm>
        <a:off x="2470031" y="-4660"/>
        <a:ext cx="1384536" cy="584735"/>
      </dsp:txXfrm>
    </dsp:sp>
    <dsp:sp modelId="{E408AEF1-5134-4B0B-B3AC-FF6FD43F4D9A}">
      <dsp:nvSpPr>
        <dsp:cNvPr id="0" name=""/>
        <dsp:cNvSpPr/>
      </dsp:nvSpPr>
      <dsp:spPr>
        <a:xfrm>
          <a:off x="1356974" y="336889"/>
          <a:ext cx="3884891" cy="3884891"/>
        </a:xfrm>
        <a:custGeom>
          <a:avLst/>
          <a:gdLst/>
          <a:ahLst/>
          <a:cxnLst/>
          <a:rect l="0" t="0" r="0" b="0"/>
          <a:pathLst>
            <a:path>
              <a:moveTo>
                <a:pt x="2659309" y="137119"/>
              </a:moveTo>
              <a:arcTo wR="1942445" hR="1942445" stAng="17499429" swAng="739920"/>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71DA48B-C3C6-4F0B-84CB-74BC83710DE1}">
      <dsp:nvSpPr>
        <dsp:cNvPr id="0" name=""/>
        <dsp:cNvSpPr/>
      </dsp:nvSpPr>
      <dsp:spPr>
        <a:xfrm>
          <a:off x="3982800" y="749994"/>
          <a:ext cx="1655998" cy="719996"/>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Site for replication of infectious agent</a:t>
          </a:r>
        </a:p>
      </dsp:txBody>
      <dsp:txXfrm>
        <a:off x="4017947" y="785141"/>
        <a:ext cx="1585704" cy="649702"/>
      </dsp:txXfrm>
    </dsp:sp>
    <dsp:sp modelId="{8626800B-CBF3-49DF-935C-6EA1955F6D20}">
      <dsp:nvSpPr>
        <dsp:cNvPr id="0" name=""/>
        <dsp:cNvSpPr/>
      </dsp:nvSpPr>
      <dsp:spPr>
        <a:xfrm>
          <a:off x="1219662" y="142300"/>
          <a:ext cx="3884891" cy="3884891"/>
        </a:xfrm>
        <a:custGeom>
          <a:avLst/>
          <a:gdLst/>
          <a:ahLst/>
          <a:cxnLst/>
          <a:rect l="0" t="0" r="0" b="0"/>
          <a:pathLst>
            <a:path>
              <a:moveTo>
                <a:pt x="3819267" y="1441811"/>
              </a:moveTo>
              <a:arcTo wR="1942445" hR="1942445" stAng="20703861" swAng="63684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0E5ABA5-8EBB-4904-BF19-BADA06FD9C4B}">
      <dsp:nvSpPr>
        <dsp:cNvPr id="0" name=""/>
        <dsp:cNvSpPr/>
      </dsp:nvSpPr>
      <dsp:spPr>
        <a:xfrm>
          <a:off x="4491019" y="2057398"/>
          <a:ext cx="1223997" cy="719996"/>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Portal of exit</a:t>
          </a:r>
        </a:p>
      </dsp:txBody>
      <dsp:txXfrm>
        <a:off x="4526166" y="2092545"/>
        <a:ext cx="1153703" cy="649702"/>
      </dsp:txXfrm>
    </dsp:sp>
    <dsp:sp modelId="{296EDFA6-0584-4608-8E1E-22D5D1AE53B0}">
      <dsp:nvSpPr>
        <dsp:cNvPr id="0" name=""/>
        <dsp:cNvSpPr/>
      </dsp:nvSpPr>
      <dsp:spPr>
        <a:xfrm>
          <a:off x="1229542" y="280612"/>
          <a:ext cx="3884891" cy="3884891"/>
        </a:xfrm>
        <a:custGeom>
          <a:avLst/>
          <a:gdLst/>
          <a:ahLst/>
          <a:cxnLst/>
          <a:rect l="0" t="0" r="0" b="0"/>
          <a:pathLst>
            <a:path>
              <a:moveTo>
                <a:pt x="3756911" y="2635851"/>
              </a:moveTo>
              <a:arcTo wR="1942445" hR="1942445" stAng="1254874" swAng="787801"/>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5F55D4-B7F2-4466-BDB3-5D6E6629D61C}">
      <dsp:nvSpPr>
        <dsp:cNvPr id="0" name=""/>
        <dsp:cNvSpPr/>
      </dsp:nvSpPr>
      <dsp:spPr>
        <a:xfrm>
          <a:off x="3341410" y="3429006"/>
          <a:ext cx="1763995" cy="864000"/>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Some infectious diseases have another possible reservoir</a:t>
          </a:r>
        </a:p>
      </dsp:txBody>
      <dsp:txXfrm>
        <a:off x="3383587" y="3471183"/>
        <a:ext cx="1679641" cy="779646"/>
      </dsp:txXfrm>
    </dsp:sp>
    <dsp:sp modelId="{95DC02DF-A9EA-4DFF-B31D-435F3AFDF764}">
      <dsp:nvSpPr>
        <dsp:cNvPr id="0" name=""/>
        <dsp:cNvSpPr/>
      </dsp:nvSpPr>
      <dsp:spPr>
        <a:xfrm>
          <a:off x="1219854" y="290946"/>
          <a:ext cx="3884891" cy="3884891"/>
        </a:xfrm>
        <a:custGeom>
          <a:avLst/>
          <a:gdLst/>
          <a:ahLst/>
          <a:cxnLst/>
          <a:rect l="0" t="0" r="0" b="0"/>
          <a:pathLst>
            <a:path>
              <a:moveTo>
                <a:pt x="2050111" y="3881905"/>
              </a:moveTo>
              <a:arcTo wR="1942445" hR="1942445" stAng="5209355" swAng="381290"/>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E7AAA1-A386-452F-9C19-93D9C488483D}">
      <dsp:nvSpPr>
        <dsp:cNvPr id="0" name=""/>
        <dsp:cNvSpPr/>
      </dsp:nvSpPr>
      <dsp:spPr>
        <a:xfrm>
          <a:off x="1219193" y="3429006"/>
          <a:ext cx="1763995" cy="864000"/>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Mode of transmission</a:t>
          </a:r>
        </a:p>
      </dsp:txBody>
      <dsp:txXfrm>
        <a:off x="1261370" y="3471183"/>
        <a:ext cx="1679641" cy="779646"/>
      </dsp:txXfrm>
    </dsp:sp>
    <dsp:sp modelId="{95817AFD-F399-4D80-BB2D-2C649A663ED0}">
      <dsp:nvSpPr>
        <dsp:cNvPr id="0" name=""/>
        <dsp:cNvSpPr/>
      </dsp:nvSpPr>
      <dsp:spPr>
        <a:xfrm>
          <a:off x="1210165" y="280612"/>
          <a:ext cx="3884891" cy="3884891"/>
        </a:xfrm>
        <a:custGeom>
          <a:avLst/>
          <a:gdLst/>
          <a:ahLst/>
          <a:cxnLst/>
          <a:rect l="0" t="0" r="0" b="0"/>
          <a:pathLst>
            <a:path>
              <a:moveTo>
                <a:pt x="332930" y="3029900"/>
              </a:moveTo>
              <a:arcTo wR="1942445" hR="1942445" stAng="8757325" swAng="787801"/>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0F0C23-51A3-4860-9E09-6220C3E180E5}">
      <dsp:nvSpPr>
        <dsp:cNvPr id="0" name=""/>
        <dsp:cNvSpPr/>
      </dsp:nvSpPr>
      <dsp:spPr>
        <a:xfrm>
          <a:off x="609583" y="2057398"/>
          <a:ext cx="1223997" cy="719996"/>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Portal of entry</a:t>
          </a:r>
        </a:p>
      </dsp:txBody>
      <dsp:txXfrm>
        <a:off x="644730" y="2092545"/>
        <a:ext cx="1153703" cy="649702"/>
      </dsp:txXfrm>
    </dsp:sp>
    <dsp:sp modelId="{15A4069E-65F8-4C6E-BE6F-220CC3D99173}">
      <dsp:nvSpPr>
        <dsp:cNvPr id="0" name=""/>
        <dsp:cNvSpPr/>
      </dsp:nvSpPr>
      <dsp:spPr>
        <a:xfrm>
          <a:off x="1220046" y="142300"/>
          <a:ext cx="3884891" cy="3884891"/>
        </a:xfrm>
        <a:custGeom>
          <a:avLst/>
          <a:gdLst/>
          <a:ahLst/>
          <a:cxnLst/>
          <a:rect l="0" t="0" r="0" b="0"/>
          <a:pathLst>
            <a:path>
              <a:moveTo>
                <a:pt x="5522" y="1796075"/>
              </a:moveTo>
              <a:arcTo wR="1942445" hR="1942445" stAng="11059292" swAng="63684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5D7E37-D9BD-4024-BC72-1BBB5B2DE22E}">
      <dsp:nvSpPr>
        <dsp:cNvPr id="0" name=""/>
        <dsp:cNvSpPr/>
      </dsp:nvSpPr>
      <dsp:spPr>
        <a:xfrm>
          <a:off x="685801" y="749994"/>
          <a:ext cx="1655998" cy="719996"/>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Susceptible host</a:t>
          </a:r>
        </a:p>
      </dsp:txBody>
      <dsp:txXfrm>
        <a:off x="720948" y="785141"/>
        <a:ext cx="1585704" cy="649702"/>
      </dsp:txXfrm>
    </dsp:sp>
    <dsp:sp modelId="{4D7518C9-DCBA-4D9F-80E7-D62DAFD4C77E}">
      <dsp:nvSpPr>
        <dsp:cNvPr id="0" name=""/>
        <dsp:cNvSpPr/>
      </dsp:nvSpPr>
      <dsp:spPr>
        <a:xfrm>
          <a:off x="1082733" y="336889"/>
          <a:ext cx="3884891" cy="3884891"/>
        </a:xfrm>
        <a:custGeom>
          <a:avLst/>
          <a:gdLst/>
          <a:ahLst/>
          <a:cxnLst/>
          <a:rect l="0" t="0" r="0" b="0"/>
          <a:pathLst>
            <a:path>
              <a:moveTo>
                <a:pt x="856548" y="331879"/>
              </a:moveTo>
              <a:arcTo wR="1942445" hR="1942445" stAng="14160651" swAng="739920"/>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8188" y="2203312"/>
          <a:ext cx="1430073" cy="597174"/>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Direct transmission</a:t>
          </a:r>
        </a:p>
      </dsp:txBody>
      <dsp:txXfrm>
        <a:off x="25679" y="2220803"/>
        <a:ext cx="1395091" cy="562192"/>
      </dsp:txXfrm>
    </dsp:sp>
    <dsp:sp modelId="{1ADF6484-3E6E-4889-97CF-D9BC7A84E18A}">
      <dsp:nvSpPr>
        <dsp:cNvPr id="0" name=""/>
        <dsp:cNvSpPr/>
      </dsp:nvSpPr>
      <dsp:spPr>
        <a:xfrm rot="17589238">
          <a:off x="895843" y="1664193"/>
          <a:ext cx="1787808" cy="31609"/>
        </a:xfrm>
        <a:custGeom>
          <a:avLst/>
          <a:gdLst/>
          <a:ahLst/>
          <a:cxnLst/>
          <a:rect l="0" t="0" r="0" b="0"/>
          <a:pathLst>
            <a:path>
              <a:moveTo>
                <a:pt x="0" y="15804"/>
              </a:moveTo>
              <a:lnTo>
                <a:pt x="1787808" y="158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745052" y="1635302"/>
        <a:ext cx="89390" cy="89390"/>
      </dsp:txXfrm>
    </dsp:sp>
    <dsp:sp modelId="{CC462B86-F164-4F0D-BAF0-64327E94C2EA}">
      <dsp:nvSpPr>
        <dsp:cNvPr id="0" name=""/>
        <dsp:cNvSpPr/>
      </dsp:nvSpPr>
      <dsp:spPr>
        <a:xfrm>
          <a:off x="2141234" y="588097"/>
          <a:ext cx="1116003" cy="539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Direct contact</a:t>
          </a:r>
        </a:p>
      </dsp:txBody>
      <dsp:txXfrm>
        <a:off x="2157050" y="603913"/>
        <a:ext cx="1084371" cy="508364"/>
      </dsp:txXfrm>
    </dsp:sp>
    <dsp:sp modelId="{B19FD381-C828-40B3-8AF6-206BB11AE71D}">
      <dsp:nvSpPr>
        <dsp:cNvPr id="0" name=""/>
        <dsp:cNvSpPr/>
      </dsp:nvSpPr>
      <dsp:spPr>
        <a:xfrm rot="478477">
          <a:off x="3256369" y="854742"/>
          <a:ext cx="179499" cy="31609"/>
        </a:xfrm>
        <a:custGeom>
          <a:avLst/>
          <a:gdLst/>
          <a:ahLst/>
          <a:cxnLst/>
          <a:rect l="0" t="0" r="0" b="0"/>
          <a:pathLst>
            <a:path>
              <a:moveTo>
                <a:pt x="0" y="15804"/>
              </a:moveTo>
              <a:lnTo>
                <a:pt x="179499" y="1580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1632" y="866060"/>
        <a:ext cx="8974" cy="8974"/>
      </dsp:txXfrm>
    </dsp:sp>
    <dsp:sp modelId="{15978340-5882-461B-B6E0-EC1A4CB6EF88}">
      <dsp:nvSpPr>
        <dsp:cNvPr id="0" name=""/>
        <dsp:cNvSpPr/>
      </dsp:nvSpPr>
      <dsp:spPr>
        <a:xfrm>
          <a:off x="3435001" y="127000"/>
          <a:ext cx="5328002" cy="1511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chemeClr val="accent1"/>
              </a:solidFill>
            </a:rPr>
            <a:t>Transmission due to physical touch between an infected host and a susceptible host via skin/body fluids</a:t>
          </a:r>
        </a:p>
        <a:p>
          <a:pPr lvl="0" algn="ctr" defTabSz="800100">
            <a:lnSpc>
              <a:spcPct val="90000"/>
            </a:lnSpc>
            <a:spcBef>
              <a:spcPct val="0"/>
            </a:spcBef>
            <a:spcAft>
              <a:spcPct val="35000"/>
            </a:spcAft>
          </a:pPr>
          <a:r>
            <a:rPr lang="en-US" sz="1800" kern="1200" dirty="0">
              <a:solidFill>
                <a:schemeClr val="accent1"/>
              </a:solidFill>
            </a:rPr>
            <a:t>ABL via infected bat</a:t>
          </a:r>
        </a:p>
        <a:p>
          <a:pPr lvl="0" algn="ctr" defTabSz="800100">
            <a:lnSpc>
              <a:spcPct val="90000"/>
            </a:lnSpc>
            <a:spcBef>
              <a:spcPct val="0"/>
            </a:spcBef>
            <a:spcAft>
              <a:spcPct val="35000"/>
            </a:spcAft>
          </a:pPr>
          <a:r>
            <a:rPr lang="en-US" sz="1800" kern="1200" dirty="0">
              <a:solidFill>
                <a:schemeClr val="accent1"/>
              </a:solidFill>
            </a:rPr>
            <a:t>Influenza</a:t>
          </a:r>
        </a:p>
      </dsp:txBody>
      <dsp:txXfrm>
        <a:off x="3479286" y="171285"/>
        <a:ext cx="5239432" cy="1423426"/>
      </dsp:txXfrm>
    </dsp:sp>
    <dsp:sp modelId="{14857194-9E52-4A15-8E91-4C2022729183}">
      <dsp:nvSpPr>
        <dsp:cNvPr id="0" name=""/>
        <dsp:cNvSpPr/>
      </dsp:nvSpPr>
      <dsp:spPr>
        <a:xfrm>
          <a:off x="1438261" y="2486095"/>
          <a:ext cx="702972" cy="31609"/>
        </a:xfrm>
        <a:custGeom>
          <a:avLst/>
          <a:gdLst/>
          <a:ahLst/>
          <a:cxnLst/>
          <a:rect l="0" t="0" r="0" b="0"/>
          <a:pathLst>
            <a:path>
              <a:moveTo>
                <a:pt x="0" y="15804"/>
              </a:moveTo>
              <a:lnTo>
                <a:pt x="702972" y="158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72173" y="2484325"/>
        <a:ext cx="35148" cy="35148"/>
      </dsp:txXfrm>
    </dsp:sp>
    <dsp:sp modelId="{DF814F17-8525-4209-AE4C-164E9FDA1BC5}">
      <dsp:nvSpPr>
        <dsp:cNvPr id="0" name=""/>
        <dsp:cNvSpPr/>
      </dsp:nvSpPr>
      <dsp:spPr>
        <a:xfrm>
          <a:off x="2141234" y="2231901"/>
          <a:ext cx="1116003" cy="539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Close contact</a:t>
          </a:r>
        </a:p>
      </dsp:txBody>
      <dsp:txXfrm>
        <a:off x="2157050" y="2247717"/>
        <a:ext cx="1084371" cy="508364"/>
      </dsp:txXfrm>
    </dsp:sp>
    <dsp:sp modelId="{48D45E31-0320-47BA-861D-782189FDECF4}">
      <dsp:nvSpPr>
        <dsp:cNvPr id="0" name=""/>
        <dsp:cNvSpPr/>
      </dsp:nvSpPr>
      <dsp:spPr>
        <a:xfrm>
          <a:off x="3257237" y="2486095"/>
          <a:ext cx="171753" cy="31609"/>
        </a:xfrm>
        <a:custGeom>
          <a:avLst/>
          <a:gdLst/>
          <a:ahLst/>
          <a:cxnLst/>
          <a:rect l="0" t="0" r="0" b="0"/>
          <a:pathLst>
            <a:path>
              <a:moveTo>
                <a:pt x="0" y="15804"/>
              </a:moveTo>
              <a:lnTo>
                <a:pt x="171753" y="1580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8820" y="2497606"/>
        <a:ext cx="8587" cy="8587"/>
      </dsp:txXfrm>
    </dsp:sp>
    <dsp:sp modelId="{1D82A5D6-1EA5-41FD-A91B-588171F13877}">
      <dsp:nvSpPr>
        <dsp:cNvPr id="0" name=""/>
        <dsp:cNvSpPr/>
      </dsp:nvSpPr>
      <dsp:spPr>
        <a:xfrm>
          <a:off x="3428991" y="1745901"/>
          <a:ext cx="5328002" cy="1511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chemeClr val="accent1"/>
              </a:solidFill>
            </a:rPr>
            <a:t>Transmission of pathogen in airborne droplets between an infected host and a susceptible host, such as sneezing/coughing within 1 metre or due</a:t>
          </a:r>
          <a:br>
            <a:rPr lang="en-GB" sz="1800" kern="1200" dirty="0">
              <a:solidFill>
                <a:schemeClr val="accent1"/>
              </a:solidFill>
            </a:rPr>
          </a:br>
          <a:r>
            <a:rPr lang="en-GB" sz="1800" kern="1200" dirty="0">
              <a:solidFill>
                <a:schemeClr val="accent1"/>
              </a:solidFill>
            </a:rPr>
            <a:t>to close proximity</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a:solidFill>
                <a:schemeClr val="accent1"/>
              </a:solidFill>
            </a:rPr>
            <a:t>Influenza</a:t>
          </a:r>
        </a:p>
      </dsp:txBody>
      <dsp:txXfrm>
        <a:off x="3473276" y="1790186"/>
        <a:ext cx="5239432" cy="1423426"/>
      </dsp:txXfrm>
    </dsp:sp>
    <dsp:sp modelId="{31529E59-461E-469C-998A-1CFF43875944}">
      <dsp:nvSpPr>
        <dsp:cNvPr id="0" name=""/>
        <dsp:cNvSpPr/>
      </dsp:nvSpPr>
      <dsp:spPr>
        <a:xfrm rot="4010762">
          <a:off x="895843" y="3307997"/>
          <a:ext cx="1787808" cy="31609"/>
        </a:xfrm>
        <a:custGeom>
          <a:avLst/>
          <a:gdLst/>
          <a:ahLst/>
          <a:cxnLst/>
          <a:rect l="0" t="0" r="0" b="0"/>
          <a:pathLst>
            <a:path>
              <a:moveTo>
                <a:pt x="0" y="15804"/>
              </a:moveTo>
              <a:lnTo>
                <a:pt x="1787808" y="158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745052" y="3279106"/>
        <a:ext cx="89390" cy="89390"/>
      </dsp:txXfrm>
    </dsp:sp>
    <dsp:sp modelId="{8CB6B122-FBD7-43C1-ADA8-2767B31436C9}">
      <dsp:nvSpPr>
        <dsp:cNvPr id="0" name=""/>
        <dsp:cNvSpPr/>
      </dsp:nvSpPr>
      <dsp:spPr>
        <a:xfrm>
          <a:off x="2141234" y="3875705"/>
          <a:ext cx="1116003" cy="539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Reservoir (other)</a:t>
          </a:r>
        </a:p>
      </dsp:txBody>
      <dsp:txXfrm>
        <a:off x="2157050" y="3891521"/>
        <a:ext cx="1084371" cy="508364"/>
      </dsp:txXfrm>
    </dsp:sp>
    <dsp:sp modelId="{50A61FC8-F316-46FC-B5CB-F1A6D86C7FB8}">
      <dsp:nvSpPr>
        <dsp:cNvPr id="0" name=""/>
        <dsp:cNvSpPr/>
      </dsp:nvSpPr>
      <dsp:spPr>
        <a:xfrm>
          <a:off x="3257237" y="4129898"/>
          <a:ext cx="171771" cy="31609"/>
        </a:xfrm>
        <a:custGeom>
          <a:avLst/>
          <a:gdLst/>
          <a:ahLst/>
          <a:cxnLst/>
          <a:rect l="0" t="0" r="0" b="0"/>
          <a:pathLst>
            <a:path>
              <a:moveTo>
                <a:pt x="0" y="15804"/>
              </a:moveTo>
              <a:lnTo>
                <a:pt x="171771" y="1580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8829" y="4141409"/>
        <a:ext cx="8588" cy="8588"/>
      </dsp:txXfrm>
    </dsp:sp>
    <dsp:sp modelId="{157DF956-E418-4152-A595-E5743C6A7454}">
      <dsp:nvSpPr>
        <dsp:cNvPr id="0" name=""/>
        <dsp:cNvSpPr/>
      </dsp:nvSpPr>
      <dsp:spPr>
        <a:xfrm>
          <a:off x="3429008" y="3389705"/>
          <a:ext cx="5328002" cy="1511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Transmission from a</a:t>
          </a:r>
          <a:r>
            <a:rPr lang="en-GB" sz="1800" kern="1200" dirty="0">
              <a:solidFill>
                <a:schemeClr val="accent1"/>
              </a:solidFill>
            </a:rPr>
            <a:t>n inanimate reservoir/fomite to a susceptible host. A reservoir could be soil, as for </a:t>
          </a:r>
          <a:r>
            <a:rPr lang="en-US" sz="1800" kern="1200" dirty="0">
              <a:solidFill>
                <a:schemeClr val="accent1"/>
              </a:solidFill>
            </a:rPr>
            <a:t>tetanus bacteria.</a:t>
          </a:r>
        </a:p>
        <a:p>
          <a:pPr lvl="0" algn="ctr" defTabSz="800100">
            <a:lnSpc>
              <a:spcPct val="90000"/>
            </a:lnSpc>
            <a:spcBef>
              <a:spcPct val="0"/>
            </a:spcBef>
            <a:spcAft>
              <a:spcPct val="35000"/>
            </a:spcAft>
          </a:pPr>
          <a:r>
            <a:rPr lang="en-US" sz="1800" kern="1200" dirty="0">
              <a:solidFill>
                <a:schemeClr val="accent1"/>
              </a:solidFill>
            </a:rPr>
            <a:t>Tetanus</a:t>
          </a:r>
        </a:p>
        <a:p>
          <a:pPr lvl="0" algn="ctr" defTabSz="800100">
            <a:lnSpc>
              <a:spcPct val="90000"/>
            </a:lnSpc>
            <a:spcBef>
              <a:spcPct val="0"/>
            </a:spcBef>
            <a:spcAft>
              <a:spcPct val="35000"/>
            </a:spcAft>
          </a:pPr>
          <a:r>
            <a:rPr lang="en-US" sz="1800" kern="1200" dirty="0">
              <a:solidFill>
                <a:schemeClr val="accent1"/>
              </a:solidFill>
            </a:rPr>
            <a:t>Influenza (fomite)</a:t>
          </a:r>
        </a:p>
      </dsp:txBody>
      <dsp:txXfrm>
        <a:off x="3473293" y="3433990"/>
        <a:ext cx="5239432" cy="1423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8188" y="2203312"/>
          <a:ext cx="1430073" cy="597174"/>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Indirect transmission</a:t>
          </a:r>
        </a:p>
      </dsp:txBody>
      <dsp:txXfrm>
        <a:off x="25679" y="2220803"/>
        <a:ext cx="1395091" cy="562192"/>
      </dsp:txXfrm>
    </dsp:sp>
    <dsp:sp modelId="{14857194-9E52-4A15-8E91-4C2022729183}">
      <dsp:nvSpPr>
        <dsp:cNvPr id="0" name=""/>
        <dsp:cNvSpPr/>
      </dsp:nvSpPr>
      <dsp:spPr>
        <a:xfrm>
          <a:off x="1438261" y="2486095"/>
          <a:ext cx="466738" cy="31609"/>
        </a:xfrm>
        <a:custGeom>
          <a:avLst/>
          <a:gdLst/>
          <a:ahLst/>
          <a:cxnLst/>
          <a:rect l="0" t="0" r="0" b="0"/>
          <a:pathLst>
            <a:path>
              <a:moveTo>
                <a:pt x="0" y="15804"/>
              </a:moveTo>
              <a:lnTo>
                <a:pt x="466738" y="158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9962" y="2490231"/>
        <a:ext cx="23336" cy="23336"/>
      </dsp:txXfrm>
    </dsp:sp>
    <dsp:sp modelId="{DF814F17-8525-4209-AE4C-164E9FDA1BC5}">
      <dsp:nvSpPr>
        <dsp:cNvPr id="0" name=""/>
        <dsp:cNvSpPr/>
      </dsp:nvSpPr>
      <dsp:spPr>
        <a:xfrm>
          <a:off x="1905000" y="2203101"/>
          <a:ext cx="1116003" cy="5975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Vector</a:t>
          </a:r>
        </a:p>
      </dsp:txBody>
      <dsp:txXfrm>
        <a:off x="1922503" y="2220604"/>
        <a:ext cx="1080997" cy="562590"/>
      </dsp:txXfrm>
    </dsp:sp>
    <dsp:sp modelId="{48D45E31-0320-47BA-861D-782189FDECF4}">
      <dsp:nvSpPr>
        <dsp:cNvPr id="0" name=""/>
        <dsp:cNvSpPr/>
      </dsp:nvSpPr>
      <dsp:spPr>
        <a:xfrm>
          <a:off x="3021003" y="2486095"/>
          <a:ext cx="407987" cy="31609"/>
        </a:xfrm>
        <a:custGeom>
          <a:avLst/>
          <a:gdLst/>
          <a:ahLst/>
          <a:cxnLst/>
          <a:rect l="0" t="0" r="0" b="0"/>
          <a:pathLst>
            <a:path>
              <a:moveTo>
                <a:pt x="0" y="15804"/>
              </a:moveTo>
              <a:lnTo>
                <a:pt x="407987" y="1580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4797" y="2491700"/>
        <a:ext cx="20399" cy="20399"/>
      </dsp:txXfrm>
    </dsp:sp>
    <dsp:sp modelId="{1D82A5D6-1EA5-41FD-A91B-588171F13877}">
      <dsp:nvSpPr>
        <dsp:cNvPr id="0" name=""/>
        <dsp:cNvSpPr/>
      </dsp:nvSpPr>
      <dsp:spPr>
        <a:xfrm>
          <a:off x="3428991" y="1277897"/>
          <a:ext cx="5328002" cy="2448004"/>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chemeClr val="accent1"/>
              </a:solidFill>
            </a:rPr>
            <a:t>A living thing that transmits a pathogen from an infected host to a susceptible host. Bats and mosquitoes are vectors.</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a:solidFill>
                <a:schemeClr val="accent1"/>
              </a:solidFill>
            </a:rPr>
            <a:t>Tetanus via dog-bite saliva</a:t>
          </a:r>
        </a:p>
        <a:p>
          <a:pPr lvl="0" algn="ctr" defTabSz="800100">
            <a:lnSpc>
              <a:spcPct val="90000"/>
            </a:lnSpc>
            <a:spcBef>
              <a:spcPct val="0"/>
            </a:spcBef>
            <a:spcAft>
              <a:spcPct val="35000"/>
            </a:spcAft>
          </a:pPr>
          <a:r>
            <a:rPr lang="en-US" sz="1800" kern="1200" dirty="0">
              <a:solidFill>
                <a:schemeClr val="accent1"/>
              </a:solidFill>
            </a:rPr>
            <a:t>Honeybee viruses via </a:t>
          </a:r>
          <a:r>
            <a:rPr lang="en-US" sz="1800" kern="1200" dirty="0" err="1">
              <a:solidFill>
                <a:schemeClr val="accent1"/>
              </a:solidFill>
            </a:rPr>
            <a:t>varroa</a:t>
          </a:r>
          <a:r>
            <a:rPr lang="en-US" sz="1800" kern="1200" dirty="0">
              <a:solidFill>
                <a:schemeClr val="accent1"/>
              </a:solidFill>
            </a:rPr>
            <a:t> mite</a:t>
          </a:r>
        </a:p>
        <a:p>
          <a:pPr lvl="0" algn="ctr" defTabSz="800100">
            <a:lnSpc>
              <a:spcPct val="90000"/>
            </a:lnSpc>
            <a:spcBef>
              <a:spcPct val="0"/>
            </a:spcBef>
            <a:spcAft>
              <a:spcPct val="35000"/>
            </a:spcAft>
          </a:pPr>
          <a:r>
            <a:rPr lang="en-GB" sz="1800" kern="1200" dirty="0">
              <a:solidFill>
                <a:schemeClr val="accent1"/>
              </a:solidFill>
            </a:rPr>
            <a:t>ABL via healthy carrier bat</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a:solidFill>
                <a:schemeClr val="accent1"/>
              </a:solidFill>
            </a:rPr>
            <a:t>Ross River disease</a:t>
          </a:r>
        </a:p>
        <a:p>
          <a:pPr lvl="0" algn="ctr" defTabSz="800100">
            <a:lnSpc>
              <a:spcPct val="90000"/>
            </a:lnSpc>
            <a:spcBef>
              <a:spcPct val="0"/>
            </a:spcBef>
            <a:spcAft>
              <a:spcPct val="35000"/>
            </a:spcAft>
          </a:pPr>
          <a:r>
            <a:rPr lang="en-US" sz="1800" kern="1200" dirty="0">
              <a:solidFill>
                <a:schemeClr val="accent1"/>
              </a:solidFill>
            </a:rPr>
            <a:t>Malaria</a:t>
          </a:r>
        </a:p>
      </dsp:txBody>
      <dsp:txXfrm>
        <a:off x="3500691" y="1349597"/>
        <a:ext cx="5184602" cy="2304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9199" y="2385400"/>
          <a:ext cx="1348709" cy="563198"/>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Indirect transmission</a:t>
          </a:r>
        </a:p>
      </dsp:txBody>
      <dsp:txXfrm>
        <a:off x="25695" y="2401896"/>
        <a:ext cx="1315717" cy="530206"/>
      </dsp:txXfrm>
    </dsp:sp>
    <dsp:sp modelId="{14857194-9E52-4A15-8E91-4C2022729183}">
      <dsp:nvSpPr>
        <dsp:cNvPr id="0" name=""/>
        <dsp:cNvSpPr/>
      </dsp:nvSpPr>
      <dsp:spPr>
        <a:xfrm>
          <a:off x="1357908" y="2653017"/>
          <a:ext cx="406653" cy="27965"/>
        </a:xfrm>
        <a:custGeom>
          <a:avLst/>
          <a:gdLst/>
          <a:ahLst/>
          <a:cxnLst/>
          <a:rect l="0" t="0" r="0" b="0"/>
          <a:pathLst>
            <a:path>
              <a:moveTo>
                <a:pt x="0" y="13982"/>
              </a:moveTo>
              <a:lnTo>
                <a:pt x="406653" y="1398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51069" y="2656833"/>
        <a:ext cx="20332" cy="20332"/>
      </dsp:txXfrm>
    </dsp:sp>
    <dsp:sp modelId="{DF814F17-8525-4209-AE4C-164E9FDA1BC5}">
      <dsp:nvSpPr>
        <dsp:cNvPr id="0" name=""/>
        <dsp:cNvSpPr/>
      </dsp:nvSpPr>
      <dsp:spPr>
        <a:xfrm>
          <a:off x="1764562" y="1904560"/>
          <a:ext cx="2458714" cy="1524879"/>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Soilborne/ waterborne/foodborne and vehicle or fomite </a:t>
          </a:r>
        </a:p>
      </dsp:txBody>
      <dsp:txXfrm>
        <a:off x="1809224" y="1949222"/>
        <a:ext cx="2369390" cy="1435555"/>
      </dsp:txXfrm>
    </dsp:sp>
    <dsp:sp modelId="{48D45E31-0320-47BA-861D-782189FDECF4}">
      <dsp:nvSpPr>
        <dsp:cNvPr id="0" name=""/>
        <dsp:cNvSpPr/>
      </dsp:nvSpPr>
      <dsp:spPr>
        <a:xfrm>
          <a:off x="4223276" y="2653017"/>
          <a:ext cx="366907" cy="27965"/>
        </a:xfrm>
        <a:custGeom>
          <a:avLst/>
          <a:gdLst/>
          <a:ahLst/>
          <a:cxnLst/>
          <a:rect l="0" t="0" r="0" b="0"/>
          <a:pathLst>
            <a:path>
              <a:moveTo>
                <a:pt x="0" y="13982"/>
              </a:moveTo>
              <a:lnTo>
                <a:pt x="366907" y="13982"/>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7558" y="2657827"/>
        <a:ext cx="18345" cy="18345"/>
      </dsp:txXfrm>
    </dsp:sp>
    <dsp:sp modelId="{1D82A5D6-1EA5-41FD-A91B-588171F13877}">
      <dsp:nvSpPr>
        <dsp:cNvPr id="0" name=""/>
        <dsp:cNvSpPr/>
      </dsp:nvSpPr>
      <dsp:spPr>
        <a:xfrm>
          <a:off x="4590184" y="551789"/>
          <a:ext cx="5024864" cy="4230420"/>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chemeClr val="accent1"/>
              </a:solidFill>
            </a:rPr>
            <a:t>An inanimate object (fomite) acts as an intermediary between the portal of exit from the reservoir and the portal of entry to the host. For example, car tyres and human shoes can carry pathogens from a contaminated area to an area </a:t>
          </a:r>
          <a:r>
            <a:rPr lang="en-US" sz="1800" kern="1200" dirty="0">
              <a:solidFill>
                <a:schemeClr val="accent1"/>
              </a:solidFill>
            </a:rPr>
            <a:t>containing susceptible hosts.</a:t>
          </a:r>
        </a:p>
        <a:p>
          <a:pPr lvl="0" algn="ctr" defTabSz="800100">
            <a:lnSpc>
              <a:spcPct val="90000"/>
            </a:lnSpc>
            <a:spcBef>
              <a:spcPct val="0"/>
            </a:spcBef>
            <a:spcAft>
              <a:spcPct val="35000"/>
            </a:spcAft>
          </a:pPr>
          <a:r>
            <a:rPr lang="en-GB" sz="1800" kern="1200" dirty="0">
              <a:solidFill>
                <a:schemeClr val="accent1"/>
              </a:solidFill>
            </a:rPr>
            <a:t>Pathogens can swim or be carried through water or wet soil from an infected host to a susceptible host.</a:t>
          </a:r>
        </a:p>
        <a:p>
          <a:pPr lvl="0" algn="ctr" defTabSz="800100">
            <a:lnSpc>
              <a:spcPct val="90000"/>
            </a:lnSpc>
            <a:spcBef>
              <a:spcPct val="0"/>
            </a:spcBef>
            <a:spcAft>
              <a:spcPct val="35000"/>
            </a:spcAft>
          </a:pPr>
          <a:r>
            <a:rPr lang="en-GB" sz="1800" kern="1200" dirty="0">
              <a:solidFill>
                <a:schemeClr val="accent1"/>
              </a:solidFill>
            </a:rPr>
            <a:t>Contaminated food (note none of the diseases studies are transmitted this way)</a:t>
          </a:r>
          <a:endParaRPr lang="en-US" sz="1800" kern="1200" dirty="0">
            <a:solidFill>
              <a:schemeClr val="accent1"/>
            </a:solidFill>
          </a:endParaRPr>
        </a:p>
        <a:p>
          <a:pPr lvl="0" algn="ctr" defTabSz="800100">
            <a:lnSpc>
              <a:spcPct val="90000"/>
            </a:lnSpc>
            <a:spcBef>
              <a:spcPct val="0"/>
            </a:spcBef>
            <a:spcAft>
              <a:spcPct val="35000"/>
            </a:spcAft>
          </a:pPr>
          <a:r>
            <a:rPr lang="en-GB" sz="1800" kern="1200" dirty="0">
              <a:solidFill>
                <a:schemeClr val="accent1"/>
              </a:solidFill>
            </a:rPr>
            <a:t>Crown gall can enter via a wound</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err="1">
              <a:solidFill>
                <a:schemeClr val="accent1"/>
              </a:solidFill>
            </a:rPr>
            <a:t>Chytridiomycosis</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a:solidFill>
                <a:schemeClr val="accent1"/>
              </a:solidFill>
            </a:rPr>
            <a:t>Phytophthora</a:t>
          </a:r>
        </a:p>
      </dsp:txBody>
      <dsp:txXfrm>
        <a:off x="4714089" y="675694"/>
        <a:ext cx="4777054" cy="3982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57C27-795C-D74E-BD6C-407E27EAE798}">
      <dsp:nvSpPr>
        <dsp:cNvPr id="0" name=""/>
        <dsp:cNvSpPr/>
      </dsp:nvSpPr>
      <dsp:spPr>
        <a:xfrm>
          <a:off x="3689189" y="2211328"/>
          <a:ext cx="1690527" cy="169052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Virus structural features</a:t>
          </a:r>
        </a:p>
      </dsp:txBody>
      <dsp:txXfrm>
        <a:off x="3936761" y="2458900"/>
        <a:ext cx="1195383" cy="1195383"/>
      </dsp:txXfrm>
    </dsp:sp>
    <dsp:sp modelId="{5072AE1D-1CBC-1D48-B726-30457DEBEF13}">
      <dsp:nvSpPr>
        <dsp:cNvPr id="0" name=""/>
        <dsp:cNvSpPr/>
      </dsp:nvSpPr>
      <dsp:spPr>
        <a:xfrm rot="16200000">
          <a:off x="4376695" y="2036300"/>
          <a:ext cx="315514" cy="34541"/>
        </a:xfrm>
        <a:custGeom>
          <a:avLst/>
          <a:gdLst/>
          <a:ahLst/>
          <a:cxnLst/>
          <a:rect l="0" t="0" r="0" b="0"/>
          <a:pathLst>
            <a:path>
              <a:moveTo>
                <a:pt x="0" y="17270"/>
              </a:moveTo>
              <a:lnTo>
                <a:pt x="315514"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4526565" y="2045683"/>
        <a:ext cx="15775" cy="15775"/>
      </dsp:txXfrm>
    </dsp:sp>
    <dsp:sp modelId="{0A844BCA-8902-8D43-846E-1340C164D67B}">
      <dsp:nvSpPr>
        <dsp:cNvPr id="0" name=""/>
        <dsp:cNvSpPr/>
      </dsp:nvSpPr>
      <dsp:spPr>
        <a:xfrm>
          <a:off x="3513492" y="-179105"/>
          <a:ext cx="2041921" cy="2074920"/>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DNA or RNA enclosed within a capsid or protein coat</a:t>
          </a:r>
        </a:p>
      </dsp:txBody>
      <dsp:txXfrm>
        <a:off x="3812524" y="124760"/>
        <a:ext cx="1443857" cy="1467190"/>
      </dsp:txXfrm>
    </dsp:sp>
    <dsp:sp modelId="{E55D31A2-5BA2-0A46-BAE1-9FC9BFD06EC7}">
      <dsp:nvSpPr>
        <dsp:cNvPr id="0" name=""/>
        <dsp:cNvSpPr/>
      </dsp:nvSpPr>
      <dsp:spPr>
        <a:xfrm rot="20520000">
          <a:off x="5330358" y="2727682"/>
          <a:ext cx="326448" cy="34541"/>
        </a:xfrm>
        <a:custGeom>
          <a:avLst/>
          <a:gdLst/>
          <a:ahLst/>
          <a:cxnLst/>
          <a:rect l="0" t="0" r="0" b="0"/>
          <a:pathLst>
            <a:path>
              <a:moveTo>
                <a:pt x="0" y="17270"/>
              </a:moveTo>
              <a:lnTo>
                <a:pt x="326448"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5485420" y="2736791"/>
        <a:ext cx="16322" cy="16322"/>
      </dsp:txXfrm>
    </dsp:sp>
    <dsp:sp modelId="{DEE12216-FA08-3345-8EB9-69FE8958AD89}">
      <dsp:nvSpPr>
        <dsp:cNvPr id="0" name=""/>
        <dsp:cNvSpPr/>
      </dsp:nvSpPr>
      <dsp:spPr>
        <a:xfrm>
          <a:off x="5598351" y="1352890"/>
          <a:ext cx="2053501" cy="2048818"/>
        </a:xfrm>
        <a:prstGeom prst="ellips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Nucleic acid, either DNA or RNA</a:t>
          </a:r>
        </a:p>
      </dsp:txBody>
      <dsp:txXfrm>
        <a:off x="5899079" y="1652932"/>
        <a:ext cx="1452045" cy="1448734"/>
      </dsp:txXfrm>
    </dsp:sp>
    <dsp:sp modelId="{F67C1D5C-B925-A84B-9E7D-9696C5DB5C87}">
      <dsp:nvSpPr>
        <dsp:cNvPr id="0" name=""/>
        <dsp:cNvSpPr/>
      </dsp:nvSpPr>
      <dsp:spPr>
        <a:xfrm rot="3240000">
          <a:off x="4964467" y="3854295"/>
          <a:ext cx="324197" cy="34541"/>
        </a:xfrm>
        <a:custGeom>
          <a:avLst/>
          <a:gdLst/>
          <a:ahLst/>
          <a:cxnLst/>
          <a:rect l="0" t="0" r="0" b="0"/>
          <a:pathLst>
            <a:path>
              <a:moveTo>
                <a:pt x="0" y="17270"/>
              </a:moveTo>
              <a:lnTo>
                <a:pt x="324197"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5118461" y="3863461"/>
        <a:ext cx="16209" cy="16209"/>
      </dsp:txXfrm>
    </dsp:sp>
    <dsp:sp modelId="{0B042CFC-A7DB-F84F-9AD6-7FC5F31D0F38}">
      <dsp:nvSpPr>
        <dsp:cNvPr id="0" name=""/>
        <dsp:cNvSpPr/>
      </dsp:nvSpPr>
      <dsp:spPr>
        <a:xfrm>
          <a:off x="4782027" y="3814255"/>
          <a:ext cx="2089036" cy="2041498"/>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No organelles, no metabolic machinery, metabolically inert</a:t>
          </a:r>
        </a:p>
      </dsp:txBody>
      <dsp:txXfrm>
        <a:off x="5087959" y="4113225"/>
        <a:ext cx="1477172" cy="1443558"/>
      </dsp:txXfrm>
    </dsp:sp>
    <dsp:sp modelId="{7337F1DC-4477-CD4F-AC98-BE6129B96D5F}">
      <dsp:nvSpPr>
        <dsp:cNvPr id="0" name=""/>
        <dsp:cNvSpPr/>
      </dsp:nvSpPr>
      <dsp:spPr>
        <a:xfrm rot="7560000">
          <a:off x="3766724" y="3861182"/>
          <a:ext cx="341223" cy="34541"/>
        </a:xfrm>
        <a:custGeom>
          <a:avLst/>
          <a:gdLst/>
          <a:ahLst/>
          <a:cxnLst/>
          <a:rect l="0" t="0" r="0" b="0"/>
          <a:pathLst>
            <a:path>
              <a:moveTo>
                <a:pt x="0" y="17270"/>
              </a:moveTo>
              <a:lnTo>
                <a:pt x="341223"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928805" y="3869922"/>
        <a:ext cx="17061" cy="17061"/>
      </dsp:txXfrm>
    </dsp:sp>
    <dsp:sp modelId="{224DF345-650D-DA4A-A6C0-5DC52ED8B7E9}">
      <dsp:nvSpPr>
        <dsp:cNvPr id="0" name=""/>
        <dsp:cNvSpPr/>
      </dsp:nvSpPr>
      <dsp:spPr>
        <a:xfrm>
          <a:off x="2165452" y="3853205"/>
          <a:ext cx="2153817" cy="1963598"/>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Very small. 30 - 300 nanometres in length</a:t>
          </a:r>
        </a:p>
      </dsp:txBody>
      <dsp:txXfrm>
        <a:off x="2480871" y="4140767"/>
        <a:ext cx="1522979" cy="1388474"/>
      </dsp:txXfrm>
    </dsp:sp>
    <dsp:sp modelId="{1085D657-587D-9943-98CB-8D199AE99364}">
      <dsp:nvSpPr>
        <dsp:cNvPr id="0" name=""/>
        <dsp:cNvSpPr/>
      </dsp:nvSpPr>
      <dsp:spPr>
        <a:xfrm rot="11880000">
          <a:off x="3658469" y="2766703"/>
          <a:ext cx="73897" cy="34541"/>
        </a:xfrm>
        <a:custGeom>
          <a:avLst/>
          <a:gdLst/>
          <a:ahLst/>
          <a:cxnLst/>
          <a:rect l="0" t="0" r="0" b="0"/>
          <a:pathLst>
            <a:path>
              <a:moveTo>
                <a:pt x="0" y="17270"/>
              </a:moveTo>
              <a:lnTo>
                <a:pt x="73897"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693571" y="2782126"/>
        <a:ext cx="3694" cy="3694"/>
      </dsp:txXfrm>
    </dsp:sp>
    <dsp:sp modelId="{031DD812-CE6C-9E45-8B6C-5D2BD19FD666}">
      <dsp:nvSpPr>
        <dsp:cNvPr id="0" name=""/>
        <dsp:cNvSpPr/>
      </dsp:nvSpPr>
      <dsp:spPr>
        <a:xfrm>
          <a:off x="1157819" y="1158572"/>
          <a:ext cx="2571969" cy="2437453"/>
        </a:xfrm>
        <a:prstGeom prst="ellipse">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have proteins that can recognise and bind to receptors on host cell</a:t>
          </a:r>
        </a:p>
      </dsp:txBody>
      <dsp:txXfrm>
        <a:off x="1534475" y="1515529"/>
        <a:ext cx="1818657" cy="172353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6F1C0-FEAD-463C-B938-FCB626206DAD}" type="datetimeFigureOut">
              <a:rPr lang="en-AU" smtClean="0"/>
              <a:t>1/06/2022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16AE2-522B-4A8A-8BD1-03FFC19C3C6D}" type="slidenum">
              <a:rPr lang="en-AU" smtClean="0"/>
              <a:t>‹#›</a:t>
            </a:fld>
            <a:endParaRPr lang="en-AU"/>
          </a:p>
        </p:txBody>
      </p:sp>
    </p:spTree>
    <p:extLst>
      <p:ext uri="{BB962C8B-B14F-4D97-AF65-F5344CB8AC3E}">
        <p14:creationId xmlns:p14="http://schemas.microsoft.com/office/powerpoint/2010/main" val="241564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0CB5733-7B5D-4926-A022-ABBD09B474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E3924B-6E27-4FAF-B938-43921A01A8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9DB8315E-D2EC-4F94-BCB7-43049ADC7B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73D5F0-04DC-47A4-9647-0068BDD1EA0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080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F924C39-0BA6-4927-A064-05B45AFEC0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0C6137D-AFAF-4DBD-BE25-53BD89CC3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C8A7E622-7E69-42DA-9FD4-8895D93E7F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C69E46-1D48-43EF-B5DD-C05C65BEE9C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1897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3624759-A14D-443B-8DC7-D51A27D9F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FFB796B-CDAE-4B46-A1E5-69FB63175B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35394D99-AC80-4198-BB9E-C9D2F7C38F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4D9AFF-91C5-48D8-A52E-F54C8027E37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40172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6AC8A66-32DD-4DB3-BB53-65D388C6F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FF732C1-D480-454B-B756-F2D0FE4736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1D0913F6-80D9-441A-9E48-3E7636E4BE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6E13E4-0BA5-4C86-9EB1-E8A01C1D727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59532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5C1B3A9-5ADA-4818-8DC5-FA1CE21F2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36205A1-8D3E-4C93-AF7E-1DD1091DAB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09D67DA6-B239-40B6-BF62-DFF23AF5FA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EED33E-6E92-4F27-96FF-99ACCA7F5AD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6474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B214EB3-348A-4D75-A3D5-EE885A8D4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74BFAB0-B53E-45C5-9E13-1744C683D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0DB8ACDD-DA8A-416D-B49C-DF6FC14EA7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CF4F6-41DA-4CDE-B9E7-8757B60DAA6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6124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B214EB3-348A-4D75-A3D5-EE885A8D4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74BFAB0-B53E-45C5-9E13-1744C683D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0DB8ACDD-DA8A-416D-B49C-DF6FC14EA7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CF4F6-41DA-4CDE-B9E7-8757B60DAA6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875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83826A-A516-4F49-A6A5-427A70DA3A1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1767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83826A-A516-4F49-A6A5-427A70DA3A1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7470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CBA182E-CFD4-41B2-91CC-82A21D9426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8BEB0A5-AB40-4AA8-BD45-C9B547A84C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0634B131-E84D-460D-A364-0217772C8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FF0F8-B1EB-4E05-B66B-5873E403E8A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2327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CBA182E-CFD4-41B2-91CC-82A21D9426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8BEB0A5-AB40-4AA8-BD45-C9B547A84C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0634B131-E84D-460D-A364-0217772C8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FF0F8-B1EB-4E05-B66B-5873E403E8A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7086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CBB6002-4EE5-40F4-869F-A97327D69D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A1297FD-CA99-44FA-9851-5941A764DD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292C3A63-D338-4756-9619-F86A59F2A3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032FC2-53E9-49EF-AD55-85AA3A9156C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8978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1F99B2D-A57E-4353-8D99-D6E5F6A59C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7453D0E-4849-4A9F-A53A-E444CD624C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91F652B9-A691-4FDC-984A-6BE7CCDB25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41F62D-62D5-4094-BE58-B5D9713F845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7466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E89B0C7-7970-4CAB-A9F4-6D358B8EEA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9E3077B-42A7-4F5B-ACC4-61979D196E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90E3BECB-C6D7-4C07-84C3-9AAB634FB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E1A07E-802A-415A-A119-FCE71B3D004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2175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22D3564-8ECA-4FD2-ADF4-B13D9FB443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5BB5899-D489-4B39-8FC0-1BA0DAA5F3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9DF6A2BE-7355-4ADB-945C-E641482A60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095E1F-5310-4625-B633-409F9B421C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9461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B9EBBA-996F-894A-B54A-D6246ED52CEA}" type="datetimeFigureOut">
              <a:rPr lang="en-US" smtClean="0"/>
              <a:pPr/>
              <a:t>6/1/2022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481604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04EC6EA4-94DF-4B85-B26C-5DECAAE73822}" type="datetimeFigureOut">
              <a:rPr lang="en-US" altLang="en-US" smtClean="0"/>
              <a:pPr>
                <a:defRPr/>
              </a:pPr>
              <a:t>6/1/2022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B5892-A3AC-426F-9AD8-CE163CD6ABD8}" type="slidenum">
              <a:rPr lang="en-US" altLang="en-US" smtClean="0"/>
              <a:pPr/>
              <a:t>‹#›</a:t>
            </a:fld>
            <a:endParaRPr lang="en-US" altLang="en-US"/>
          </a:p>
        </p:txBody>
      </p:sp>
    </p:spTree>
    <p:extLst>
      <p:ext uri="{BB962C8B-B14F-4D97-AF65-F5344CB8AC3E}">
        <p14:creationId xmlns:p14="http://schemas.microsoft.com/office/powerpoint/2010/main" val="261024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168C1DB8-8C5B-4A42-B3C8-EF58AAF1A272}" type="datetimeFigureOut">
              <a:rPr lang="en-US" altLang="en-US" smtClean="0"/>
              <a:pPr>
                <a:defRPr/>
              </a:pPr>
              <a:t>6/1/2022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45AC7-43F4-4ED5-A925-F5AEB8CA56B8}" type="slidenum">
              <a:rPr lang="en-US" altLang="en-US" smtClean="0"/>
              <a:pPr/>
              <a:t>‹#›</a:t>
            </a:fld>
            <a:endParaRPr lang="en-US" altLang="en-US"/>
          </a:p>
        </p:txBody>
      </p:sp>
    </p:spTree>
    <p:extLst>
      <p:ext uri="{BB962C8B-B14F-4D97-AF65-F5344CB8AC3E}">
        <p14:creationId xmlns:p14="http://schemas.microsoft.com/office/powerpoint/2010/main" val="13744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B6801C83-1115-493B-B19C-A5EC9C8E2DB5}" type="datetimeFigureOut">
              <a:rPr lang="en-US" altLang="en-US" smtClean="0"/>
              <a:pPr>
                <a:defRPr/>
              </a:pPr>
              <a:t>6/1/2022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7813C2-9881-4014-9D60-B3CD319297C8}" type="slidenum">
              <a:rPr lang="en-US" altLang="en-US" smtClean="0"/>
              <a:pPr/>
              <a:t>‹#›</a:t>
            </a:fld>
            <a:endParaRPr lang="en-US" altLang="en-US"/>
          </a:p>
        </p:txBody>
      </p:sp>
    </p:spTree>
    <p:extLst>
      <p:ext uri="{BB962C8B-B14F-4D97-AF65-F5344CB8AC3E}">
        <p14:creationId xmlns:p14="http://schemas.microsoft.com/office/powerpoint/2010/main" val="384956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a:defRPr/>
            </a:pPr>
            <a:fld id="{3BE05B29-F183-4E8B-A2BB-AF15F363988E}" type="datetimeFigureOut">
              <a:rPr lang="en-US" altLang="en-US" smtClean="0"/>
              <a:pPr>
                <a:defRPr/>
              </a:pPr>
              <a:t>6/1/2022</a:t>
            </a:fld>
            <a:endParaRPr lang="en-US"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639DD92-C72B-4150-980C-B58B81F23336}" type="slidenum">
              <a:rPr lang="en-US" altLang="en-US" smtClean="0"/>
              <a:pPr/>
              <a:t>‹#›</a:t>
            </a:fld>
            <a:endParaRPr lang="en-US"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52697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fld id="{1E39E672-2FB8-4C80-92A0-E4E76F8086E2}" type="datetimeFigureOut">
              <a:rPr lang="en-US" altLang="en-US" smtClean="0"/>
              <a:pPr>
                <a:defRPr/>
              </a:pPr>
              <a:t>6/1/2022</a:t>
            </a:fld>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6399C-7FD6-4819-911D-D591C3561301}" type="slidenum">
              <a:rPr lang="en-US" altLang="en-US" smtClean="0"/>
              <a:pPr/>
              <a:t>‹#›</a:t>
            </a:fld>
            <a:endParaRPr lang="en-US" altLang="en-US"/>
          </a:p>
        </p:txBody>
      </p:sp>
    </p:spTree>
    <p:extLst>
      <p:ext uri="{BB962C8B-B14F-4D97-AF65-F5344CB8AC3E}">
        <p14:creationId xmlns:p14="http://schemas.microsoft.com/office/powerpoint/2010/main" val="43202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fld id="{817039FA-CABE-4830-8451-D18840E46686}" type="datetimeFigureOut">
              <a:rPr lang="en-US" altLang="en-US" smtClean="0"/>
              <a:pPr>
                <a:defRPr/>
              </a:pPr>
              <a:t>6/1/2022</a:t>
            </a:fld>
            <a:endParaRPr lang="en-US" alt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3404D8-4F19-40F5-937E-E177A731EB40}" type="slidenum">
              <a:rPr lang="en-US" altLang="en-US" smtClean="0"/>
              <a:pPr/>
              <a:t>‹#›</a:t>
            </a:fld>
            <a:endParaRPr lang="en-US" altLang="en-US"/>
          </a:p>
        </p:txBody>
      </p:sp>
    </p:spTree>
    <p:extLst>
      <p:ext uri="{BB962C8B-B14F-4D97-AF65-F5344CB8AC3E}">
        <p14:creationId xmlns:p14="http://schemas.microsoft.com/office/powerpoint/2010/main" val="368098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fld id="{59265BD0-BA4A-45E4-B28A-41D6AC72F38A}" type="datetimeFigureOut">
              <a:rPr lang="en-US" altLang="en-US" smtClean="0"/>
              <a:pPr>
                <a:defRPr/>
              </a:pPr>
              <a:t>6/1/2022</a:t>
            </a:fld>
            <a:endParaRPr lang="en-US" alt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285EBC-95AB-4E08-BA71-0CC2E70C07CC}" type="slidenum">
              <a:rPr lang="en-US" altLang="en-US" smtClean="0"/>
              <a:pPr/>
              <a:t>‹#›</a:t>
            </a:fld>
            <a:endParaRPr lang="en-US" altLang="en-US"/>
          </a:p>
        </p:txBody>
      </p:sp>
    </p:spTree>
    <p:extLst>
      <p:ext uri="{BB962C8B-B14F-4D97-AF65-F5344CB8AC3E}">
        <p14:creationId xmlns:p14="http://schemas.microsoft.com/office/powerpoint/2010/main" val="28557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2A1B96D-4793-4EBF-88AB-AF1D4AA69D38}" type="datetimeFigureOut">
              <a:rPr lang="en-US" altLang="en-US" smtClean="0"/>
              <a:pPr>
                <a:defRPr/>
              </a:pPr>
              <a:t>6/1/2022</a:t>
            </a:fld>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202B61-E101-46F2-AEE7-36A63FC1E3A5}" type="slidenum">
              <a:rPr lang="en-US" altLang="en-US" smtClean="0"/>
              <a:pPr/>
              <a:t>‹#›</a:t>
            </a:fld>
            <a:endParaRPr lang="en-US" altLang="en-US"/>
          </a:p>
        </p:txBody>
      </p:sp>
    </p:spTree>
    <p:extLst>
      <p:ext uri="{BB962C8B-B14F-4D97-AF65-F5344CB8AC3E}">
        <p14:creationId xmlns:p14="http://schemas.microsoft.com/office/powerpoint/2010/main" val="383471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fld id="{38223765-3995-40F7-A3F6-B367E6731479}" type="datetimeFigureOut">
              <a:rPr lang="en-US" altLang="en-US" smtClean="0"/>
              <a:pPr>
                <a:defRPr/>
              </a:pPr>
              <a:t>6/1/2022</a:t>
            </a:fld>
            <a:endParaRPr lang="en-US"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85ADA8C-FD13-4B31-A620-AA84DC46E7C9}" type="slidenum">
              <a:rPr lang="en-US" altLang="en-US" smtClean="0"/>
              <a:pPr/>
              <a:t>‹#›</a:t>
            </a:fld>
            <a:endParaRPr lang="en-US"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911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fld id="{0A05CB6E-33C5-445C-8E7C-1501F7C69D44}" type="datetimeFigureOut">
              <a:rPr lang="en-US" altLang="en-US" smtClean="0"/>
              <a:pPr>
                <a:defRPr/>
              </a:pPr>
              <a:t>6/1/2022</a:t>
            </a:fld>
            <a:endParaRPr lang="en-US"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D00DA8E-898C-45D6-B17A-68A50253D8A1}" type="slidenum">
              <a:rPr lang="en-US" altLang="en-US" smtClean="0"/>
              <a:pPr/>
              <a:t>‹#›</a:t>
            </a:fld>
            <a:endParaRPr lang="en-US"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61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a:defRPr/>
            </a:pPr>
            <a:fld id="{0A05CB6E-33C5-445C-8E7C-1501F7C69D44}" type="datetimeFigureOut">
              <a:rPr lang="en-US" altLang="en-US" smtClean="0"/>
              <a:pPr>
                <a:defRPr/>
              </a:pPr>
              <a:t>6/1/2022</a:t>
            </a:fld>
            <a:endParaRPr lang="en-US"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D00DA8E-898C-45D6-B17A-68A50253D8A1}" type="slidenum">
              <a:rPr lang="en-US" altLang="en-US" smtClean="0"/>
              <a:pPr/>
              <a:t>‹#›</a:t>
            </a:fld>
            <a:endParaRPr lang="en-US"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4153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24" name="Picture 5123" descr="Viruses suspended on mid-air">
            <a:extLst>
              <a:ext uri="{FF2B5EF4-FFF2-40B4-BE49-F238E27FC236}">
                <a16:creationId xmlns:a16="http://schemas.microsoft.com/office/drawing/2014/main" id="{26E09614-B906-2B13-EC66-4A48C0D9703E}"/>
              </a:ext>
            </a:extLst>
          </p:cNvPr>
          <p:cNvPicPr>
            <a:picLocks noChangeAspect="1"/>
          </p:cNvPicPr>
          <p:nvPr/>
        </p:nvPicPr>
        <p:blipFill rotWithShape="1">
          <a:blip r:embed="rId3"/>
          <a:srcRect t="12685" b="12300"/>
          <a:stretch/>
        </p:blipFill>
        <p:spPr>
          <a:xfrm>
            <a:off x="20" y="10"/>
            <a:ext cx="12191980" cy="6859300"/>
          </a:xfrm>
          <a:prstGeom prst="rect">
            <a:avLst/>
          </a:prstGeom>
        </p:spPr>
      </p:pic>
      <p:sp>
        <p:nvSpPr>
          <p:cNvPr id="5126" name="Rectangle 136">
            <a:extLst>
              <a:ext uri="{FF2B5EF4-FFF2-40B4-BE49-F238E27FC236}">
                <a16:creationId xmlns:a16="http://schemas.microsoft.com/office/drawing/2014/main" id="{F33867FC-EB8E-4B00-B7D5-7967D9DF1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127" name="Freeform 6">
            <a:extLst>
              <a:ext uri="{FF2B5EF4-FFF2-40B4-BE49-F238E27FC236}">
                <a16:creationId xmlns:a16="http://schemas.microsoft.com/office/drawing/2014/main" id="{D69E00ED-B0F1-4570-A74E-E05D0E9A8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128" name="Freeform 6">
            <a:extLst>
              <a:ext uri="{FF2B5EF4-FFF2-40B4-BE49-F238E27FC236}">
                <a16:creationId xmlns:a16="http://schemas.microsoft.com/office/drawing/2014/main" id="{074D0BE7-DDD8-46AB-A2C1-5B7FFD921A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122" name="Title 1">
            <a:extLst>
              <a:ext uri="{FF2B5EF4-FFF2-40B4-BE49-F238E27FC236}">
                <a16:creationId xmlns:a16="http://schemas.microsoft.com/office/drawing/2014/main" id="{86DE25A6-B05E-4F27-8C04-A18BDDC1B5C4}"/>
              </a:ext>
            </a:extLst>
          </p:cNvPr>
          <p:cNvSpPr>
            <a:spLocks noGrp="1" noChangeArrowheads="1"/>
          </p:cNvSpPr>
          <p:nvPr>
            <p:ph type="ctrTitle"/>
          </p:nvPr>
        </p:nvSpPr>
        <p:spPr>
          <a:xfrm>
            <a:off x="1915128" y="1788454"/>
            <a:ext cx="8361229" cy="2098226"/>
          </a:xfrm>
        </p:spPr>
        <p:txBody>
          <a:bodyPr>
            <a:normAutofit fontScale="90000"/>
          </a:bodyPr>
          <a:lstStyle/>
          <a:p>
            <a:pPr eaLnBrk="1" hangingPunct="1"/>
            <a:r>
              <a:rPr lang="en-US" altLang="en-US" sz="3400" dirty="0">
                <a:cs typeface="Arial" panose="020B0604020202020204" pitchFamily="34" charset="0"/>
              </a:rPr>
              <a:t/>
            </a:r>
            <a:br>
              <a:rPr lang="en-US" altLang="en-US" sz="3400" dirty="0">
                <a:cs typeface="Arial" panose="020B0604020202020204" pitchFamily="34" charset="0"/>
              </a:rPr>
            </a:br>
            <a:r>
              <a:rPr lang="en-US" altLang="en-US" sz="3400" dirty="0" smtClean="0">
                <a:cs typeface="Arial" panose="020B0604020202020204" pitchFamily="34" charset="0"/>
              </a:rPr>
              <a:t>Pathogens and Introduction to viruses</a:t>
            </a:r>
            <a:br>
              <a:rPr lang="en-US" altLang="en-US" sz="3400" dirty="0" smtClean="0">
                <a:cs typeface="Arial" panose="020B0604020202020204" pitchFamily="34" charset="0"/>
              </a:rPr>
            </a:br>
            <a:r>
              <a:rPr lang="en-US" altLang="en-US" sz="3400" dirty="0">
                <a:cs typeface="Arial" panose="020B0604020202020204" pitchFamily="34" charset="0"/>
              </a:rPr>
              <a:t/>
            </a:r>
            <a:br>
              <a:rPr lang="en-US" altLang="en-US" sz="3400" dirty="0">
                <a:cs typeface="Arial" panose="020B0604020202020204" pitchFamily="34" charset="0"/>
              </a:rPr>
            </a:br>
            <a:r>
              <a:rPr lang="en-US" altLang="en-US" sz="3400" dirty="0">
                <a:cs typeface="Arial" panose="020B0604020202020204" pitchFamily="34" charset="0"/>
              </a:rPr>
              <a:t> Updated by </a:t>
            </a:r>
            <a:r>
              <a:rPr lang="en-US" altLang="en-US" sz="3400" dirty="0" err="1">
                <a:cs typeface="Arial" panose="020B0604020202020204" pitchFamily="34" charset="0"/>
              </a:rPr>
              <a:t>Ms</a:t>
            </a:r>
            <a:r>
              <a:rPr lang="en-US" altLang="en-US" sz="3400" dirty="0">
                <a:cs typeface="Arial" panose="020B0604020202020204" pitchFamily="34" charset="0"/>
              </a:rPr>
              <a:t> Rayner 2022</a:t>
            </a:r>
          </a:p>
        </p:txBody>
      </p:sp>
    </p:spTree>
    <p:extLst>
      <p:ext uri="{BB962C8B-B14F-4D97-AF65-F5344CB8AC3E}">
        <p14:creationId xmlns:p14="http://schemas.microsoft.com/office/powerpoint/2010/main" val="225089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4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54D42BA-816B-4E19-9618-F29B7AE60F27}"/>
              </a:ext>
            </a:extLst>
          </p:cNvPr>
          <p:cNvGraphicFramePr/>
          <p:nvPr>
            <p:extLst/>
          </p:nvPr>
        </p:nvGraphicFramePr>
        <p:xfrm>
          <a:off x="2257097" y="2705100"/>
          <a:ext cx="9296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11E4000-FFB3-0C41-98F2-25481A505051}"/>
              </a:ext>
            </a:extLst>
          </p:cNvPr>
          <p:cNvSpPr txBox="1"/>
          <p:nvPr/>
        </p:nvSpPr>
        <p:spPr>
          <a:xfrm>
            <a:off x="1217885" y="2490281"/>
            <a:ext cx="10696903" cy="938719"/>
          </a:xfrm>
          <a:prstGeom prst="rect">
            <a:avLst/>
          </a:prstGeom>
          <a:noFill/>
        </p:spPr>
        <p:txBody>
          <a:bodyPr wrap="square">
            <a:spAutoFit/>
          </a:bodyPr>
          <a:lstStyle/>
          <a:p>
            <a:pPr marL="0" marR="0" lvl="0" indent="0" algn="l" defTabSz="457200" rtl="0" eaLnBrk="0" fontAlgn="base" latinLnBrk="0" hangingPunct="0">
              <a:lnSpc>
                <a:spcPts val="2200"/>
              </a:lnSpc>
              <a:spcBef>
                <a:spcPct val="0"/>
              </a:spcBef>
              <a:spcAft>
                <a:spcPct val="0"/>
              </a:spcAft>
              <a:buClrTx/>
              <a:buSzTx/>
              <a:buFontTx/>
              <a:buNone/>
              <a:tabLst/>
              <a:defRPr/>
            </a:pPr>
            <a:r>
              <a:rPr kumimoji="0" lang="en-AU" altLang="en-US" sz="2200" b="1" i="0" u="none" strike="noStrike" kern="1200" cap="none" spc="0" normalizeH="0" baseline="0" noProof="0" dirty="0">
                <a:ln>
                  <a:noFill/>
                </a:ln>
                <a:solidFill>
                  <a:srgbClr val="000000"/>
                </a:solidFill>
                <a:effectLst/>
                <a:uLnTx/>
                <a:uFillTx/>
                <a:latin typeface="Franklin Gothic Book" panose="020B0503020102020204"/>
                <a:ea typeface="+mn-ea"/>
                <a:cs typeface="+mn-cs"/>
              </a:rPr>
              <a:t>Vectors</a:t>
            </a:r>
            <a:r>
              <a:rPr kumimoji="0" lang="en-AU" alt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 are living or non-living things that transport pathogens from the infected host to a susceptible host. Mosquito vectors transport pathogens through blood feeds. Bat vectors transport pathogens through bites and scratches. </a:t>
            </a:r>
          </a:p>
        </p:txBody>
      </p:sp>
      <p:sp>
        <p:nvSpPr>
          <p:cNvPr id="9" name="Title 1">
            <a:extLst>
              <a:ext uri="{FF2B5EF4-FFF2-40B4-BE49-F238E27FC236}">
                <a16:creationId xmlns:a16="http://schemas.microsoft.com/office/drawing/2014/main" id="{C8884EED-3C27-ED47-A0EF-2383184DD771}"/>
              </a:ext>
            </a:extLst>
          </p:cNvPr>
          <p:cNvSpPr>
            <a:spLocks noGrp="1" noChangeArrowheads="1"/>
          </p:cNvSpPr>
          <p:nvPr>
            <p:ph type="title"/>
          </p:nvPr>
        </p:nvSpPr>
        <p:spPr>
          <a:xfrm>
            <a:off x="1035266" y="368841"/>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Describe the different ways diseases can be transmitted by indirect transmission</a:t>
            </a:r>
            <a:endParaRPr lang="en-AU" altLang="en-US" b="1" dirty="0">
              <a:latin typeface="+mn-lt"/>
            </a:endParaRPr>
          </a:p>
        </p:txBody>
      </p:sp>
    </p:spTree>
    <p:extLst>
      <p:ext uri="{BB962C8B-B14F-4D97-AF65-F5344CB8AC3E}">
        <p14:creationId xmlns:p14="http://schemas.microsoft.com/office/powerpoint/2010/main" val="20117166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7AB9EC1-0C0F-4D67-A7B8-78C208A98482}"/>
              </a:ext>
            </a:extLst>
          </p:cNvPr>
          <p:cNvGraphicFramePr/>
          <p:nvPr>
            <p:extLst/>
          </p:nvPr>
        </p:nvGraphicFramePr>
        <p:xfrm>
          <a:off x="872359" y="1219200"/>
          <a:ext cx="10176641"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1">
            <a:extLst>
              <a:ext uri="{FF2B5EF4-FFF2-40B4-BE49-F238E27FC236}">
                <a16:creationId xmlns:a16="http://schemas.microsoft.com/office/drawing/2014/main" id="{4F24B370-6146-41D6-9770-99CC9D47D2A7}"/>
              </a:ext>
            </a:extLst>
          </p:cNvPr>
          <p:cNvSpPr txBox="1">
            <a:spLocks noChangeArrowheads="1"/>
          </p:cNvSpPr>
          <p:nvPr/>
        </p:nvSpPr>
        <p:spPr bwMode="auto">
          <a:xfrm>
            <a:off x="1985247" y="5520843"/>
            <a:ext cx="320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Biology WA Units 3 &amp; 4</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Set 13.2 pg.432 Q 1-5</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 name="Title 1">
            <a:extLst>
              <a:ext uri="{FF2B5EF4-FFF2-40B4-BE49-F238E27FC236}">
                <a16:creationId xmlns:a16="http://schemas.microsoft.com/office/drawing/2014/main" id="{AFAF23BF-AF2D-064C-BD62-A6152A4337F6}"/>
              </a:ext>
            </a:extLst>
          </p:cNvPr>
          <p:cNvSpPr>
            <a:spLocks noGrp="1" noChangeArrowheads="1"/>
          </p:cNvSpPr>
          <p:nvPr>
            <p:ph type="title"/>
          </p:nvPr>
        </p:nvSpPr>
        <p:spPr>
          <a:xfrm>
            <a:off x="1035266" y="368841"/>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Describe the different ways diseases can be transmitted by indirect transmission</a:t>
            </a:r>
            <a:endParaRPr lang="en-AU" altLang="en-US" b="1" dirty="0">
              <a:latin typeface="+mn-lt"/>
            </a:endParaRPr>
          </a:p>
        </p:txBody>
      </p:sp>
    </p:spTree>
    <p:extLst>
      <p:ext uri="{BB962C8B-B14F-4D97-AF65-F5344CB8AC3E}">
        <p14:creationId xmlns:p14="http://schemas.microsoft.com/office/powerpoint/2010/main" val="1936554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C08665F-B2CF-48CA-A633-634122880A4D}"/>
              </a:ext>
            </a:extLst>
          </p:cNvPr>
          <p:cNvGraphicFramePr>
            <a:graphicFrameLocks noGrp="1"/>
          </p:cNvGraphicFramePr>
          <p:nvPr>
            <p:extLst/>
          </p:nvPr>
        </p:nvGraphicFramePr>
        <p:xfrm>
          <a:off x="1981200" y="2171700"/>
          <a:ext cx="8382000" cy="3743325"/>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63537">
                <a:tc>
                  <a:txBody>
                    <a:bodyPr/>
                    <a:lstStyle/>
                    <a:p>
                      <a:r>
                        <a:rPr lang="en-US" sz="1800" dirty="0"/>
                        <a:t>Pathogen classification </a:t>
                      </a:r>
                    </a:p>
                  </a:txBody>
                  <a:tcPr marT="45717" marB="45717"/>
                </a:tc>
                <a:tc gridSpan="4">
                  <a:txBody>
                    <a:bodyPr/>
                    <a:lstStyle/>
                    <a:p>
                      <a:r>
                        <a:rPr lang="en-US" sz="1800" dirty="0"/>
                        <a:t>Diseases</a:t>
                      </a:r>
                    </a:p>
                  </a:txBody>
                  <a:tcPr marT="45717" marB="45717"/>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19947">
                <a:tc>
                  <a:txBody>
                    <a:bodyPr/>
                    <a:lstStyle/>
                    <a:p>
                      <a:r>
                        <a:rPr lang="en-US" sz="1800" dirty="0"/>
                        <a:t>Virus</a:t>
                      </a: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Influenza</a:t>
                      </a:r>
                      <a:endParaRPr lang="en-AU" sz="1800" kern="1200" dirty="0">
                        <a:solidFill>
                          <a:schemeClr val="dk1"/>
                        </a:solidFill>
                        <a:effectLst/>
                        <a:latin typeface="+mn-lt"/>
                        <a:ea typeface="+mn-ea"/>
                        <a:cs typeface="+mn-cs"/>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Ross River disease/fever</a:t>
                      </a:r>
                      <a:endParaRPr lang="en-AU" sz="1800" kern="1200" dirty="0">
                        <a:solidFill>
                          <a:schemeClr val="dk1"/>
                        </a:solidFill>
                        <a:effectLst/>
                        <a:latin typeface="+mn-lt"/>
                        <a:ea typeface="+mn-ea"/>
                        <a:cs typeface="+mn-cs"/>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Viral diseases of honeybees</a:t>
                      </a:r>
                      <a:endParaRPr lang="en-AU" sz="1800" kern="1200" dirty="0">
                        <a:solidFill>
                          <a:schemeClr val="dk1"/>
                        </a:solidFill>
                        <a:effectLst/>
                        <a:latin typeface="+mn-lt"/>
                        <a:ea typeface="+mn-ea"/>
                        <a:cs typeface="+mn-cs"/>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Australian bat lyssavirus</a:t>
                      </a:r>
                      <a:endParaRPr lang="en-AU" sz="1800" kern="1200" dirty="0">
                        <a:solidFill>
                          <a:schemeClr val="dk1"/>
                        </a:solidFill>
                        <a:effectLst/>
                        <a:latin typeface="+mn-lt"/>
                        <a:ea typeface="+mn-ea"/>
                        <a:cs typeface="+mn-cs"/>
                      </a:endParaRPr>
                    </a:p>
                  </a:txBody>
                  <a:tcPr marT="45717" marB="45717"/>
                </a:tc>
                <a:extLst>
                  <a:ext uri="{0D108BD9-81ED-4DB2-BD59-A6C34878D82A}">
                    <a16:rowId xmlns:a16="http://schemas.microsoft.com/office/drawing/2014/main" val="10001"/>
                  </a:ext>
                </a:extLst>
              </a:tr>
              <a:tr h="719947">
                <a:tc>
                  <a:txBody>
                    <a:bodyPr/>
                    <a:lstStyle/>
                    <a:p>
                      <a:r>
                        <a:rPr lang="en-US" sz="1800" dirty="0"/>
                        <a:t>Bacteria</a:t>
                      </a: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Tuberculosis (TB)</a:t>
                      </a:r>
                      <a:endParaRPr lang="en-AU" sz="1800" kern="1200" dirty="0">
                        <a:solidFill>
                          <a:schemeClr val="dk1"/>
                        </a:solidFill>
                        <a:effectLst/>
                        <a:latin typeface="+mn-lt"/>
                        <a:ea typeface="+mn-ea"/>
                        <a:cs typeface="+mn-cs"/>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Tetanus</a:t>
                      </a:r>
                      <a:endParaRPr lang="en-AU" sz="1800" kern="1200" dirty="0">
                        <a:solidFill>
                          <a:schemeClr val="dk1"/>
                        </a:solidFill>
                        <a:effectLst/>
                        <a:latin typeface="+mn-lt"/>
                        <a:ea typeface="+mn-ea"/>
                        <a:cs typeface="+mn-cs"/>
                      </a:endParaRPr>
                    </a:p>
                  </a:txBody>
                  <a:tcPr marT="45717" marB="4571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Crown gall of plants</a:t>
                      </a:r>
                      <a:endParaRPr lang="en-AU" sz="1800" kern="1200" dirty="0">
                        <a:solidFill>
                          <a:schemeClr val="dk1"/>
                        </a:solidFill>
                        <a:effectLst/>
                        <a:latin typeface="+mn-lt"/>
                        <a:ea typeface="+mn-ea"/>
                        <a:cs typeface="+mn-cs"/>
                      </a:endParaRPr>
                    </a:p>
                  </a:txBody>
                  <a:tcPr marT="45717" marB="45717"/>
                </a:tc>
                <a:tc hMerge="1">
                  <a:txBody>
                    <a:bodyPr/>
                    <a:lstStyle/>
                    <a:p>
                      <a:endParaRPr lang="en-US" dirty="0"/>
                    </a:p>
                  </a:txBody>
                  <a:tcPr/>
                </a:tc>
                <a:extLst>
                  <a:ext uri="{0D108BD9-81ED-4DB2-BD59-A6C34878D82A}">
                    <a16:rowId xmlns:a16="http://schemas.microsoft.com/office/drawing/2014/main" val="10002"/>
                  </a:ext>
                </a:extLst>
              </a:tr>
              <a:tr h="719947">
                <a:tc>
                  <a:txBody>
                    <a:bodyPr/>
                    <a:lstStyle/>
                    <a:p>
                      <a:r>
                        <a:rPr lang="en-US" sz="1800" dirty="0"/>
                        <a:t>Fungus </a:t>
                      </a:r>
                    </a:p>
                  </a:txBody>
                  <a:tcPr marT="45717" marB="45717"/>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err="1">
                          <a:solidFill>
                            <a:schemeClr val="dk1"/>
                          </a:solidFill>
                          <a:effectLst/>
                        </a:rPr>
                        <a:t>Chytridiomycosis</a:t>
                      </a:r>
                      <a:r>
                        <a:rPr lang="en-AU" sz="1800" kern="1200" dirty="0">
                          <a:solidFill>
                            <a:schemeClr val="dk1"/>
                          </a:solidFill>
                          <a:effectLst/>
                        </a:rPr>
                        <a:t> (amphibian chytrid fungus disease) (caused by fungi)</a:t>
                      </a:r>
                      <a:endParaRPr lang="en-AU" sz="1800" kern="1200" dirty="0">
                        <a:solidFill>
                          <a:schemeClr val="dk1"/>
                        </a:solidFill>
                        <a:effectLst/>
                        <a:latin typeface="+mn-lt"/>
                        <a:ea typeface="+mn-ea"/>
                        <a:cs typeface="+mn-cs"/>
                      </a:endParaRPr>
                    </a:p>
                  </a:txBody>
                  <a:tcPr marT="45717" marB="45717"/>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719947">
                <a:tc>
                  <a:txBody>
                    <a:bodyPr/>
                    <a:lstStyle/>
                    <a:p>
                      <a:r>
                        <a:rPr lang="en-US" sz="1800" dirty="0"/>
                        <a:t>Protist</a:t>
                      </a: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Malaria</a:t>
                      </a:r>
                      <a:endParaRPr lang="en-AU" sz="1800" kern="1200" dirty="0">
                        <a:solidFill>
                          <a:schemeClr val="dk1"/>
                        </a:solidFill>
                        <a:effectLst/>
                        <a:latin typeface="+mn-lt"/>
                        <a:ea typeface="+mn-ea"/>
                        <a:cs typeface="+mn-cs"/>
                      </a:endParaRPr>
                    </a:p>
                  </a:txBody>
                  <a:tcPr marT="45717" marB="45717"/>
                </a:tc>
                <a:tc gridSpan="3">
                  <a:txBody>
                    <a:bodyPr/>
                    <a:lstStyle/>
                    <a:p>
                      <a:r>
                        <a:rPr lang="en-AU" sz="1800" kern="1200" dirty="0">
                          <a:solidFill>
                            <a:schemeClr val="dk1"/>
                          </a:solidFill>
                          <a:effectLst/>
                        </a:rPr>
                        <a:t>Phytophthora dieback (jarrah dieback)*</a:t>
                      </a:r>
                      <a:endParaRPr lang="en-AU" sz="1800" kern="1200" dirty="0">
                        <a:solidFill>
                          <a:schemeClr val="dk1"/>
                        </a:solidFill>
                        <a:effectLst/>
                        <a:latin typeface="+mn-lt"/>
                        <a:ea typeface="+mn-ea"/>
                        <a:cs typeface="+mn-cs"/>
                      </a:endParaRPr>
                    </a:p>
                  </a:txBody>
                  <a:tcPr marT="45717" marB="45717"/>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20513" name="TextBox 5">
            <a:extLst>
              <a:ext uri="{FF2B5EF4-FFF2-40B4-BE49-F238E27FC236}">
                <a16:creationId xmlns:a16="http://schemas.microsoft.com/office/drawing/2014/main" id="{B616F9AF-253A-4C1A-BD5A-5D77B18E965F}"/>
              </a:ext>
            </a:extLst>
          </p:cNvPr>
          <p:cNvSpPr txBox="1">
            <a:spLocks noChangeArrowheads="1"/>
          </p:cNvSpPr>
          <p:nvPr/>
        </p:nvSpPr>
        <p:spPr bwMode="auto">
          <a:xfrm>
            <a:off x="1981201" y="6027739"/>
            <a:ext cx="6253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1400" b="0" i="0" u="none" strike="noStrike" kern="1200" cap="none" spc="0" normalizeH="0" baseline="0" noProof="0">
                <a:ln>
                  <a:noFill/>
                </a:ln>
                <a:solidFill>
                  <a:srgbClr val="013658"/>
                </a:solidFill>
                <a:effectLst/>
                <a:uLnTx/>
                <a:uFillTx/>
                <a:latin typeface="Arial" panose="020B0604020202020204" pitchFamily="34" charset="0"/>
                <a:ea typeface="MS PGothic" panose="020B0600070205080204" pitchFamily="34" charset="-128"/>
                <a:cs typeface="+mn-cs"/>
              </a:rPr>
              <a:t>*The Phylum Oomycota containing Phytophthora dieback has been removed</a:t>
            </a:r>
            <a:br>
              <a:rPr kumimoji="0" lang="en-AU" altLang="en-US" sz="1400" b="0" i="0" u="none" strike="noStrike" kern="1200" cap="none" spc="0" normalizeH="0" baseline="0" noProof="0">
                <a:ln>
                  <a:noFill/>
                </a:ln>
                <a:solidFill>
                  <a:srgbClr val="013658"/>
                </a:solidFill>
                <a:effectLst/>
                <a:uLnTx/>
                <a:uFillTx/>
                <a:latin typeface="Arial" panose="020B0604020202020204" pitchFamily="34" charset="0"/>
                <a:ea typeface="MS PGothic" panose="020B0600070205080204" pitchFamily="34" charset="-128"/>
                <a:cs typeface="+mn-cs"/>
              </a:rPr>
            </a:br>
            <a:r>
              <a:rPr kumimoji="0" lang="en-AU" altLang="en-US" sz="1400" b="0" i="0" u="none" strike="noStrike" kern="1200" cap="none" spc="0" normalizeH="0" baseline="0" noProof="0">
                <a:ln>
                  <a:noFill/>
                </a:ln>
                <a:solidFill>
                  <a:srgbClr val="013658"/>
                </a:solidFill>
                <a:effectLst/>
                <a:uLnTx/>
                <a:uFillTx/>
                <a:latin typeface="Arial" panose="020B0604020202020204" pitchFamily="34" charset="0"/>
                <a:ea typeface="MS PGothic" panose="020B0600070205080204" pitchFamily="34" charset="-128"/>
                <a:cs typeface="+mn-cs"/>
              </a:rPr>
              <a:t>from the Fungi Kingdom and placed in the Protista Kingdom</a:t>
            </a:r>
          </a:p>
        </p:txBody>
      </p:sp>
      <p:sp>
        <p:nvSpPr>
          <p:cNvPr id="8" name="Title 1">
            <a:extLst>
              <a:ext uri="{FF2B5EF4-FFF2-40B4-BE49-F238E27FC236}">
                <a16:creationId xmlns:a16="http://schemas.microsoft.com/office/drawing/2014/main" id="{BC140268-C8D8-C248-9482-8E1A022156F4}"/>
              </a:ext>
            </a:extLst>
          </p:cNvPr>
          <p:cNvSpPr>
            <a:spLocks noGrp="1" noChangeArrowheads="1"/>
          </p:cNvSpPr>
          <p:nvPr>
            <p:ph type="title"/>
          </p:nvPr>
        </p:nvSpPr>
        <p:spPr>
          <a:xfrm>
            <a:off x="1035266" y="368841"/>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State the pathogens that cause the 10 diseases </a:t>
            </a:r>
            <a:endParaRPr lang="en-AU" altLang="en-US" b="1" dirty="0">
              <a:latin typeface="+mn-lt"/>
            </a:endParaRPr>
          </a:p>
        </p:txBody>
      </p:sp>
    </p:spTree>
    <p:extLst>
      <p:ext uri="{BB962C8B-B14F-4D97-AF65-F5344CB8AC3E}">
        <p14:creationId xmlns:p14="http://schemas.microsoft.com/office/powerpoint/2010/main" val="14276809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FCCB1C-8FD6-42F9-B3AF-AF35E723592D}"/>
              </a:ext>
            </a:extLst>
          </p:cNvPr>
          <p:cNvSpPr>
            <a:spLocks noGrp="1"/>
          </p:cNvSpPr>
          <p:nvPr>
            <p:ph type="title"/>
          </p:nvPr>
        </p:nvSpPr>
        <p:spPr/>
        <p:txBody>
          <a:bodyPr/>
          <a:lstStyle/>
          <a:p>
            <a:pPr>
              <a:defRPr/>
            </a:pPr>
            <a:r>
              <a:rPr lang="en-AU" dirty="0"/>
              <a:t>Pathogen - Viruses</a:t>
            </a:r>
          </a:p>
        </p:txBody>
      </p:sp>
    </p:spTree>
    <p:extLst>
      <p:ext uri="{BB962C8B-B14F-4D97-AF65-F5344CB8AC3E}">
        <p14:creationId xmlns:p14="http://schemas.microsoft.com/office/powerpoint/2010/main" val="241390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Viruses Get Their Name">
            <a:extLst>
              <a:ext uri="{FF2B5EF4-FFF2-40B4-BE49-F238E27FC236}">
                <a16:creationId xmlns:a16="http://schemas.microsoft.com/office/drawing/2014/main" id="{84DAD3E3-6563-49C4-8E26-1208015B39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0500"/>
          <a:stretch>
            <a:fillRect/>
          </a:stretch>
        </p:blipFill>
        <p:spPr>
          <a:xfrm>
            <a:off x="1417541" y="2071688"/>
            <a:ext cx="3230659" cy="4386262"/>
          </a:xfrm>
          <a:noFill/>
        </p:spPr>
      </p:pic>
      <p:sp>
        <p:nvSpPr>
          <p:cNvPr id="4" name="TextBox 3">
            <a:extLst>
              <a:ext uri="{FF2B5EF4-FFF2-40B4-BE49-F238E27FC236}">
                <a16:creationId xmlns:a16="http://schemas.microsoft.com/office/drawing/2014/main" id="{0655E00F-CE1C-4292-8EB9-1278335C2C58}"/>
              </a:ext>
            </a:extLst>
          </p:cNvPr>
          <p:cNvSpPr txBox="1"/>
          <p:nvPr/>
        </p:nvSpPr>
        <p:spPr>
          <a:xfrm>
            <a:off x="4648200" y="5410200"/>
            <a:ext cx="1219200" cy="369332"/>
          </a:xfrm>
          <a:prstGeom prst="rect">
            <a:avLst/>
          </a:prstGeom>
          <a:solidFill>
            <a:schemeClr val="bg1">
              <a:lumMod val="95000"/>
            </a:schemeClr>
          </a:solid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27653" name="Picture 6" descr="General structure of a virus">
            <a:extLst>
              <a:ext uri="{FF2B5EF4-FFF2-40B4-BE49-F238E27FC236}">
                <a16:creationId xmlns:a16="http://schemas.microsoft.com/office/drawing/2014/main" id="{80A76962-E063-4DAA-A15D-5EFB63CAE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3821"/>
          <a:stretch>
            <a:fillRect/>
          </a:stretch>
        </p:blipFill>
        <p:spPr bwMode="auto">
          <a:xfrm>
            <a:off x="6324602" y="2475489"/>
            <a:ext cx="3559093" cy="357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CC9E447-F542-CE43-BE0D-029134DE6694}"/>
              </a:ext>
            </a:extLst>
          </p:cNvPr>
          <p:cNvSpPr txBox="1">
            <a:spLocks/>
          </p:cNvSpPr>
          <p:nvPr/>
        </p:nvSpPr>
        <p:spPr>
          <a:xfrm>
            <a:off x="980798" y="217643"/>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3:</a:t>
            </a:r>
            <a:r>
              <a:rPr kumimoji="0" lang="en-AU"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rPr>
              <a:t> </a:t>
            </a: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Label the bacteriophage and the enveloped virus</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p:txBody>
      </p:sp>
    </p:spTree>
    <p:extLst>
      <p:ext uri="{BB962C8B-B14F-4D97-AF65-F5344CB8AC3E}">
        <p14:creationId xmlns:p14="http://schemas.microsoft.com/office/powerpoint/2010/main" val="231075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2D1E21-3B1D-F747-98D2-9F8981C344B5}"/>
              </a:ext>
            </a:extLst>
          </p:cNvPr>
          <p:cNvSpPr txBox="1">
            <a:spLocks/>
          </p:cNvSpPr>
          <p:nvPr/>
        </p:nvSpPr>
        <p:spPr>
          <a:xfrm>
            <a:off x="980798" y="74763"/>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4:</a:t>
            </a:r>
            <a:r>
              <a:rPr kumimoji="0" lang="en-AU"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rPr>
              <a:t> </a:t>
            </a: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List structural features of viruses</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p:txBody>
      </p:sp>
      <p:graphicFrame>
        <p:nvGraphicFramePr>
          <p:cNvPr id="2" name="Diagram 1">
            <a:extLst>
              <a:ext uri="{FF2B5EF4-FFF2-40B4-BE49-F238E27FC236}">
                <a16:creationId xmlns:a16="http://schemas.microsoft.com/office/drawing/2014/main" id="{FD0B9532-BA44-7C4D-8889-03EC066FB661}"/>
              </a:ext>
            </a:extLst>
          </p:cNvPr>
          <p:cNvGraphicFramePr/>
          <p:nvPr>
            <p:extLst/>
          </p:nvPr>
        </p:nvGraphicFramePr>
        <p:xfrm>
          <a:off x="2830155" y="977997"/>
          <a:ext cx="8809672" cy="567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7809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
            <a:extLst>
              <a:ext uri="{FF2B5EF4-FFF2-40B4-BE49-F238E27FC236}">
                <a16:creationId xmlns:a16="http://schemas.microsoft.com/office/drawing/2014/main" id="{54C14A3D-CF29-4B97-B786-CE1792DF2DD7}"/>
              </a:ext>
            </a:extLst>
          </p:cNvPr>
          <p:cNvSpPr>
            <a:spLocks noChangeArrowheads="1"/>
          </p:cNvSpPr>
          <p:nvPr/>
        </p:nvSpPr>
        <p:spPr bwMode="auto">
          <a:xfrm>
            <a:off x="980797" y="1860988"/>
            <a:ext cx="1112711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Viruses are non-cellular pathogens.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Viruses consist of one or more strands of </a:t>
            </a:r>
            <a:r>
              <a:rPr kumimoji="0" lang="en-AU" altLang="en-US" sz="2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nucleic acid </a:t>
            </a: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(RNA or DNA) inside a protein coat.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They maintain this structure during the inert phase of their life cycle; that is, when they are not inside a host.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Viruses are NOT made out of cells and therefore are non-living.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They possess </a:t>
            </a:r>
            <a:r>
              <a:rPr kumimoji="0" lang="en-AU" altLang="en-US" sz="2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no metabolic machinery </a:t>
            </a: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for processes such as cellular respiration.</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Viruses cannot be classified as prokaryotes or eukaryotes, because they are non-cellular.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Instead of cellular features such as ribosomes and mitochondria, they have some </a:t>
            </a:r>
            <a:r>
              <a:rPr kumimoji="0" lang="en-AU" altLang="en-US" sz="2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nucleic acid </a:t>
            </a: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and a </a:t>
            </a:r>
            <a:r>
              <a:rPr kumimoji="0" lang="en-AU" altLang="en-US" sz="2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protective coat</a:t>
            </a: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t>
            </a:r>
          </a:p>
        </p:txBody>
      </p:sp>
      <p:sp>
        <p:nvSpPr>
          <p:cNvPr id="7" name="Title 1">
            <a:extLst>
              <a:ext uri="{FF2B5EF4-FFF2-40B4-BE49-F238E27FC236}">
                <a16:creationId xmlns:a16="http://schemas.microsoft.com/office/drawing/2014/main" id="{EC0203B3-0632-4246-A3B7-A4629DB7EC02}"/>
              </a:ext>
            </a:extLst>
          </p:cNvPr>
          <p:cNvSpPr txBox="1">
            <a:spLocks/>
          </p:cNvSpPr>
          <p:nvPr/>
        </p:nvSpPr>
        <p:spPr>
          <a:xfrm>
            <a:off x="980798" y="217643"/>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5:</a:t>
            </a:r>
            <a:r>
              <a:rPr kumimoji="0" lang="en-AU"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rPr>
              <a:t> </a:t>
            </a: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Explain why a virus can be described as a non-cellular pathogen </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p:txBody>
      </p:sp>
    </p:spTree>
    <p:extLst>
      <p:ext uri="{BB962C8B-B14F-4D97-AF65-F5344CB8AC3E}">
        <p14:creationId xmlns:p14="http://schemas.microsoft.com/office/powerpoint/2010/main" val="38038800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92246-3869-494F-A26C-113285A01AFF}"/>
              </a:ext>
            </a:extLst>
          </p:cNvPr>
          <p:cNvSpPr>
            <a:spLocks noGrp="1"/>
          </p:cNvSpPr>
          <p:nvPr>
            <p:ph idx="1"/>
          </p:nvPr>
        </p:nvSpPr>
        <p:spPr>
          <a:xfrm>
            <a:off x="1371600" y="2012731"/>
            <a:ext cx="9601200" cy="3581400"/>
          </a:xfrm>
        </p:spPr>
        <p:txBody>
          <a:bodyPr/>
          <a:lstStyle/>
          <a:p>
            <a:r>
              <a:rPr lang="en-US" dirty="0"/>
              <a:t>A virus is often referred to as an obligate parasite</a:t>
            </a:r>
          </a:p>
          <a:p>
            <a:r>
              <a:rPr lang="en-US" dirty="0"/>
              <a:t>An obligate parasite is an organism that can only survive inside another organism</a:t>
            </a:r>
          </a:p>
          <a:p>
            <a:r>
              <a:rPr lang="en-US" dirty="0"/>
              <a:t>A virus does not have any metabolic machinery, it is metabolically inert. Meaning it can not grow or reproduce outside of a host cell, therefore a virus must enter a cell to perform these processes</a:t>
            </a:r>
          </a:p>
        </p:txBody>
      </p:sp>
      <p:sp>
        <p:nvSpPr>
          <p:cNvPr id="4" name="Title 1">
            <a:extLst>
              <a:ext uri="{FF2B5EF4-FFF2-40B4-BE49-F238E27FC236}">
                <a16:creationId xmlns:a16="http://schemas.microsoft.com/office/drawing/2014/main" id="{E01B4B6D-A9DD-3146-8028-106C6258DD19}"/>
              </a:ext>
            </a:extLst>
          </p:cNvPr>
          <p:cNvSpPr txBox="1">
            <a:spLocks/>
          </p:cNvSpPr>
          <p:nvPr/>
        </p:nvSpPr>
        <p:spPr>
          <a:xfrm>
            <a:off x="1012329" y="343767"/>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6:</a:t>
            </a:r>
            <a:r>
              <a:rPr kumimoji="0" lang="en-AU"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rPr>
              <a:t> </a:t>
            </a: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Describe why a pathogen can be said to be an obligate parasite</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p:txBody>
      </p:sp>
    </p:spTree>
    <p:extLst>
      <p:ext uri="{BB962C8B-B14F-4D97-AF65-F5344CB8AC3E}">
        <p14:creationId xmlns:p14="http://schemas.microsoft.com/office/powerpoint/2010/main" val="217475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Box 1">
            <a:extLst>
              <a:ext uri="{FF2B5EF4-FFF2-40B4-BE49-F238E27FC236}">
                <a16:creationId xmlns:a16="http://schemas.microsoft.com/office/drawing/2014/main" id="{BF27EC70-FF84-477E-9518-4CD3257680B6}"/>
              </a:ext>
            </a:extLst>
          </p:cNvPr>
          <p:cNvSpPr txBox="1">
            <a:spLocks noChangeArrowheads="1"/>
          </p:cNvSpPr>
          <p:nvPr/>
        </p:nvSpPr>
        <p:spPr bwMode="auto">
          <a:xfrm>
            <a:off x="1981200" y="5449889"/>
            <a:ext cx="853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 name="Title 1">
            <a:extLst>
              <a:ext uri="{FF2B5EF4-FFF2-40B4-BE49-F238E27FC236}">
                <a16:creationId xmlns:a16="http://schemas.microsoft.com/office/drawing/2014/main" id="{621113C9-C178-B347-A91C-794E45E1516A}"/>
              </a:ext>
            </a:extLst>
          </p:cNvPr>
          <p:cNvSpPr txBox="1">
            <a:spLocks/>
          </p:cNvSpPr>
          <p:nvPr/>
        </p:nvSpPr>
        <p:spPr>
          <a:xfrm>
            <a:off x="1012329" y="343767"/>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7:</a:t>
            </a:r>
            <a:r>
              <a:rPr kumimoji="0" lang="en-AU"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rPr>
              <a:t> </a:t>
            </a: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Using a clearly labelled diagram describe how an enveloped virus replicates within a host eukaryotic cell</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p:txBody>
      </p:sp>
    </p:spTree>
    <p:extLst>
      <p:ext uri="{BB962C8B-B14F-4D97-AF65-F5344CB8AC3E}">
        <p14:creationId xmlns:p14="http://schemas.microsoft.com/office/powerpoint/2010/main" val="5999520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
            <a:extLst>
              <a:ext uri="{FF2B5EF4-FFF2-40B4-BE49-F238E27FC236}">
                <a16:creationId xmlns:a16="http://schemas.microsoft.com/office/drawing/2014/main" id="{7B85F280-57E0-439D-AC2E-9B255F35D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90" y="1558058"/>
            <a:ext cx="8114603"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1">
            <a:extLst>
              <a:ext uri="{FF2B5EF4-FFF2-40B4-BE49-F238E27FC236}">
                <a16:creationId xmlns:a16="http://schemas.microsoft.com/office/drawing/2014/main" id="{BF27EC70-FF84-477E-9518-4CD3257680B6}"/>
              </a:ext>
            </a:extLst>
          </p:cNvPr>
          <p:cNvSpPr txBox="1">
            <a:spLocks noChangeArrowheads="1"/>
          </p:cNvSpPr>
          <p:nvPr/>
        </p:nvSpPr>
        <p:spPr bwMode="auto">
          <a:xfrm>
            <a:off x="1981200" y="5449889"/>
            <a:ext cx="853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 name="Title 1">
            <a:extLst>
              <a:ext uri="{FF2B5EF4-FFF2-40B4-BE49-F238E27FC236}">
                <a16:creationId xmlns:a16="http://schemas.microsoft.com/office/drawing/2014/main" id="{621113C9-C178-B347-A91C-794E45E1516A}"/>
              </a:ext>
            </a:extLst>
          </p:cNvPr>
          <p:cNvSpPr txBox="1">
            <a:spLocks/>
          </p:cNvSpPr>
          <p:nvPr/>
        </p:nvSpPr>
        <p:spPr>
          <a:xfrm>
            <a:off x="1012329" y="343767"/>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7:</a:t>
            </a:r>
            <a:r>
              <a:rPr kumimoji="0" lang="en-AU"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rPr>
              <a:t> </a:t>
            </a: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Using a clearly labelled diagram describe how an enveloped virus replicates within a host eukaryotic cell</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p:txBody>
      </p:sp>
    </p:spTree>
    <p:extLst>
      <p:ext uri="{BB962C8B-B14F-4D97-AF65-F5344CB8AC3E}">
        <p14:creationId xmlns:p14="http://schemas.microsoft.com/office/powerpoint/2010/main" val="10739880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297065E2-B2AD-8043-976A-C5A85819D1B1}"/>
              </a:ext>
            </a:extLst>
          </p:cNvPr>
          <p:cNvGrpSpPr>
            <a:grpSpLocks/>
          </p:cNvGrpSpPr>
          <p:nvPr/>
        </p:nvGrpSpPr>
        <p:grpSpPr bwMode="auto">
          <a:xfrm>
            <a:off x="2928883" y="553642"/>
            <a:ext cx="7091114" cy="5323554"/>
            <a:chOff x="952709" y="4660027"/>
            <a:chExt cx="7600950" cy="1511300"/>
          </a:xfrm>
        </p:grpSpPr>
        <p:sp>
          <p:nvSpPr>
            <p:cNvPr id="9" name="Text Box 3">
              <a:extLst>
                <a:ext uri="{FF2B5EF4-FFF2-40B4-BE49-F238E27FC236}">
                  <a16:creationId xmlns:a16="http://schemas.microsoft.com/office/drawing/2014/main" id="{0F925F13-4444-154E-8A0B-CF877136F395}"/>
                </a:ext>
              </a:extLst>
            </p:cNvPr>
            <p:cNvSpPr txBox="1"/>
            <p:nvPr/>
          </p:nvSpPr>
          <p:spPr bwMode="auto">
            <a:xfrm>
              <a:off x="952709" y="4660027"/>
              <a:ext cx="7600950" cy="1511300"/>
            </a:xfrm>
            <a:prstGeom prst="rect">
              <a:avLst/>
            </a:prstGeom>
            <a:solidFill>
              <a:schemeClr val="bg1">
                <a:lumMod val="85000"/>
              </a:schemeClr>
            </a:solidFill>
            <a:ln w="6350">
              <a:solidFill>
                <a:prstClr val="black"/>
              </a:solidFill>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18435" name="Group 5">
              <a:extLst>
                <a:ext uri="{FF2B5EF4-FFF2-40B4-BE49-F238E27FC236}">
                  <a16:creationId xmlns:a16="http://schemas.microsoft.com/office/drawing/2014/main" id="{3AB736E0-4D35-E74C-9B3B-BEB83A428FB8}"/>
                </a:ext>
              </a:extLst>
            </p:cNvPr>
            <p:cNvGrpSpPr>
              <a:grpSpLocks/>
            </p:cNvGrpSpPr>
            <p:nvPr/>
          </p:nvGrpSpPr>
          <p:grpSpPr bwMode="auto">
            <a:xfrm>
              <a:off x="1058195" y="4692332"/>
              <a:ext cx="1435087" cy="981414"/>
              <a:chOff x="1058195" y="4692332"/>
              <a:chExt cx="1435087" cy="981414"/>
            </a:xfrm>
          </p:grpSpPr>
          <p:sp>
            <p:nvSpPr>
              <p:cNvPr id="7" name="Text Box 4">
                <a:extLst>
                  <a:ext uri="{FF2B5EF4-FFF2-40B4-BE49-F238E27FC236}">
                    <a16:creationId xmlns:a16="http://schemas.microsoft.com/office/drawing/2014/main" id="{807E81FE-3CAC-7147-8403-8E8AA5848C3A}"/>
                  </a:ext>
                </a:extLst>
              </p:cNvPr>
              <p:cNvSpPr txBox="1"/>
              <p:nvPr/>
            </p:nvSpPr>
            <p:spPr>
              <a:xfrm>
                <a:off x="1058195" y="5475158"/>
                <a:ext cx="1435087" cy="198588"/>
              </a:xfrm>
              <a:prstGeom prst="rect">
                <a:avLst/>
              </a:prstGeom>
              <a:noFill/>
              <a:ln>
                <a:noFill/>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650" b="1" i="0" u="none" strike="noStrike" kern="1200" cap="none" spc="0" normalizeH="0" baseline="0" noProof="0"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Essential</a:t>
                </a:r>
                <a:endParaRPr kumimoji="0" lang="en-AU" sz="165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650" b="1" i="0" u="none" strike="noStrike" kern="1200" cap="none" spc="0" normalizeH="0" baseline="0" noProof="0"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Question:</a:t>
                </a:r>
                <a:endParaRPr kumimoji="0" lang="en-AU" sz="165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1">
                <a:extLst>
                  <a:ext uri="{FF2B5EF4-FFF2-40B4-BE49-F238E27FC236}">
                    <a16:creationId xmlns:a16="http://schemas.microsoft.com/office/drawing/2014/main" id="{AD455624-9763-B845-B2B3-08F2E4AC0927}"/>
                  </a:ext>
                </a:extLst>
              </p:cNvPr>
              <p:cNvSpPr txBox="1"/>
              <p:nvPr/>
            </p:nvSpPr>
            <p:spPr>
              <a:xfrm>
                <a:off x="1058196" y="4692332"/>
                <a:ext cx="1435086" cy="114570"/>
              </a:xfrm>
              <a:prstGeom prst="rect">
                <a:avLst/>
              </a:prstGeom>
              <a:noFill/>
              <a:ln>
                <a:noFill/>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650" b="1" i="0" u="none" strike="noStrike" kern="1200" cap="none" spc="0" normalizeH="0" baseline="0" noProof="0"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Syllabus:</a:t>
                </a:r>
                <a:endParaRPr kumimoji="0" lang="en-AU" sz="16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5" name="Text Box 27">
            <a:extLst>
              <a:ext uri="{FF2B5EF4-FFF2-40B4-BE49-F238E27FC236}">
                <a16:creationId xmlns:a16="http://schemas.microsoft.com/office/drawing/2014/main" id="{88847F8D-735F-1C4F-A76F-B194FAC93F90}"/>
              </a:ext>
            </a:extLst>
          </p:cNvPr>
          <p:cNvSpPr txBox="1">
            <a:spLocks noChangeArrowheads="1"/>
          </p:cNvSpPr>
          <p:nvPr/>
        </p:nvSpPr>
        <p:spPr bwMode="auto">
          <a:xfrm>
            <a:off x="4267711" y="667436"/>
            <a:ext cx="5594449" cy="121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major groups of organisms that cause disease are bacteria, fungi, </a:t>
            </a:r>
            <a:r>
              <a:rPr kumimoji="0" lang="en-AU" sz="1800" b="0" i="0" u="none" strike="noStrike" kern="1200" cap="none" spc="0" normalizeH="0" baseline="0" noProof="0" dirty="0" err="1">
                <a:ln>
                  <a:noFill/>
                </a:ln>
                <a:solidFill>
                  <a:prstClr val="black"/>
                </a:solidFill>
                <a:effectLst/>
                <a:uLnTx/>
                <a:uFillTx/>
                <a:latin typeface="Franklin Gothic Book" panose="020B0503020102020204"/>
                <a:ea typeface="+mn-ea"/>
                <a:cs typeface="+mn-cs"/>
              </a:rPr>
              <a:t>protists</a:t>
            </a:r>
            <a:r>
              <a:rPr kumimoji="0" lang="en-AU"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and viruses; each group can be distinguished by its structural characteristics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The life cycle of a pathogen and its associated diseases, including the method of invading the host, the impact on the host, and the mode of transmission (direct or indirect), determines its success for survival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000000"/>
                </a:solidFill>
                <a:effectLst/>
                <a:uLnTx/>
                <a:uFillTx/>
                <a:latin typeface="Arial"/>
                <a:ea typeface="+mn-ea"/>
                <a:cs typeface="+mn-cs"/>
              </a:rPr>
              <a:t>Describe the structure of a virus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000000"/>
                </a:solidFill>
                <a:effectLst/>
                <a:uLnTx/>
                <a:uFillTx/>
                <a:latin typeface="Arial"/>
                <a:ea typeface="+mn-ea"/>
                <a:cs typeface="+mn-cs"/>
              </a:rPr>
              <a:t>Describe the life cycle of a pathogen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000000"/>
                </a:solidFill>
                <a:effectLst/>
                <a:uLnTx/>
                <a:uFillTx/>
                <a:latin typeface="Arial"/>
                <a:ea typeface="+mn-ea"/>
                <a:cs typeface="+mn-cs"/>
              </a:rPr>
              <a:t>Describe the different modes of transmission of pathogens</a:t>
            </a:r>
          </a:p>
        </p:txBody>
      </p:sp>
    </p:spTree>
    <p:extLst>
      <p:ext uri="{BB962C8B-B14F-4D97-AF65-F5344CB8AC3E}">
        <p14:creationId xmlns:p14="http://schemas.microsoft.com/office/powerpoint/2010/main" val="356066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Content Placeholder 3">
            <a:extLst>
              <a:ext uri="{FF2B5EF4-FFF2-40B4-BE49-F238E27FC236}">
                <a16:creationId xmlns:a16="http://schemas.microsoft.com/office/drawing/2014/main" id="{83B0F6E4-711E-4411-ADB7-60EE39E931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81088" y="1605470"/>
            <a:ext cx="7091362" cy="5252530"/>
          </a:xfrm>
        </p:spPr>
      </p:pic>
      <p:sp>
        <p:nvSpPr>
          <p:cNvPr id="34820" name="TextBox 1">
            <a:extLst>
              <a:ext uri="{FF2B5EF4-FFF2-40B4-BE49-F238E27FC236}">
                <a16:creationId xmlns:a16="http://schemas.microsoft.com/office/drawing/2014/main" id="{D4603695-700F-4DC2-9B6C-E32B005975E0}"/>
              </a:ext>
            </a:extLst>
          </p:cNvPr>
          <p:cNvSpPr txBox="1">
            <a:spLocks noChangeArrowheads="1"/>
          </p:cNvSpPr>
          <p:nvPr/>
        </p:nvSpPr>
        <p:spPr bwMode="auto">
          <a:xfrm>
            <a:off x="9088438" y="5248275"/>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Biology WA Units 3 &amp; 4</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Set 12.2 pg.413 Q 1-8</a:t>
            </a:r>
            <a:endPar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 name="Title 1">
            <a:extLst>
              <a:ext uri="{FF2B5EF4-FFF2-40B4-BE49-F238E27FC236}">
                <a16:creationId xmlns:a16="http://schemas.microsoft.com/office/drawing/2014/main" id="{341FD1B9-E6AA-7C4F-B95C-2DD4AE713A63}"/>
              </a:ext>
            </a:extLst>
          </p:cNvPr>
          <p:cNvSpPr txBox="1">
            <a:spLocks/>
          </p:cNvSpPr>
          <p:nvPr/>
        </p:nvSpPr>
        <p:spPr>
          <a:xfrm>
            <a:off x="1222536" y="284161"/>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7:</a:t>
            </a:r>
            <a:r>
              <a:rPr kumimoji="0" lang="en-AU"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rPr>
              <a:t> </a:t>
            </a:r>
            <a:r>
              <a:rPr kumimoji="0" lang="en-AU" sz="3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Using a clearly labelled diagram describe how a bacteriophage replicates within a host bacterial cell</a:t>
            </a: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1" i="0" u="none" strike="noStrike" kern="1200" cap="none" spc="0" normalizeH="0" baseline="0" noProof="0" dirty="0">
              <a:ln>
                <a:noFill/>
              </a:ln>
              <a:solidFill>
                <a:prstClr val="black"/>
              </a:solidFill>
              <a:effectLst/>
              <a:uLnTx/>
              <a:uFillTx/>
              <a:latin typeface="Franklin Gothic Book" panose="020B0503020102020204"/>
              <a:ea typeface="+mj-ea"/>
              <a:cs typeface="+mj-cs"/>
            </a:endParaRPr>
          </a:p>
        </p:txBody>
      </p:sp>
    </p:spTree>
    <p:extLst>
      <p:ext uri="{BB962C8B-B14F-4D97-AF65-F5344CB8AC3E}">
        <p14:creationId xmlns:p14="http://schemas.microsoft.com/office/powerpoint/2010/main" val="165063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D2C5-A457-5540-B6F5-CFA56FCF1AC9}"/>
              </a:ext>
            </a:extLst>
          </p:cNvPr>
          <p:cNvSpPr>
            <a:spLocks noGrp="1"/>
          </p:cNvSpPr>
          <p:nvPr>
            <p:ph type="title"/>
          </p:nvPr>
        </p:nvSpPr>
        <p:spPr>
          <a:xfrm>
            <a:off x="2783632" y="279542"/>
            <a:ext cx="6172200" cy="514350"/>
          </a:xfrm>
        </p:spPr>
        <p:txBody>
          <a:bodyPr>
            <a:normAutofit fontScale="90000"/>
          </a:bodyPr>
          <a:lstStyle/>
          <a:p>
            <a:r>
              <a:rPr lang="en-US" dirty="0"/>
              <a:t>What </a:t>
            </a:r>
            <a:r>
              <a:rPr lang="en-US" dirty="0" smtClean="0"/>
              <a:t>you need to complete</a:t>
            </a:r>
            <a:endParaRPr lang="en-US" dirty="0"/>
          </a:p>
        </p:txBody>
      </p:sp>
      <p:sp>
        <p:nvSpPr>
          <p:cNvPr id="4" name="TextBox 3"/>
          <p:cNvSpPr txBox="1"/>
          <p:nvPr/>
        </p:nvSpPr>
        <p:spPr>
          <a:xfrm>
            <a:off x="2496190" y="1569100"/>
            <a:ext cx="7470770"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err="1" smtClean="0">
                <a:ln>
                  <a:noFill/>
                </a:ln>
                <a:solidFill>
                  <a:prstClr val="black"/>
                </a:solidFill>
                <a:effectLst/>
                <a:uLnTx/>
                <a:uFillTx/>
                <a:latin typeface="Franklin Gothic Book" panose="020B0503020102020204"/>
                <a:ea typeface="+mn-ea"/>
                <a:cs typeface="+mn-cs"/>
              </a:rPr>
              <a:t>Biozone</a:t>
            </a:r>
            <a:r>
              <a:rPr kumimoji="0" lang="en-AU" sz="20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74 Infection &amp; 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75 Transmission of Disease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Biology WA UNITS 3 &amp;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Reading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Chapter 12 – pages 407 – 413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Chapter 13 – pages 431 – 435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Question Sets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t>12.1a, 12.1b, 12.2, 13.1 and 13.2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2818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E96E6-C854-46DA-A997-9E43B8CA6FCE}"/>
              </a:ext>
            </a:extLst>
          </p:cNvPr>
          <p:cNvSpPr>
            <a:spLocks noGrp="1"/>
          </p:cNvSpPr>
          <p:nvPr>
            <p:ph type="title"/>
          </p:nvPr>
        </p:nvSpPr>
        <p:spPr/>
        <p:txBody>
          <a:bodyPr/>
          <a:lstStyle/>
          <a:p>
            <a:pPr>
              <a:defRPr/>
            </a:pPr>
            <a:r>
              <a:rPr lang="en-AU" dirty="0"/>
              <a:t>Pathogens Life Cycle</a:t>
            </a:r>
          </a:p>
        </p:txBody>
      </p:sp>
    </p:spTree>
    <p:extLst>
      <p:ext uri="{BB962C8B-B14F-4D97-AF65-F5344CB8AC3E}">
        <p14:creationId xmlns:p14="http://schemas.microsoft.com/office/powerpoint/2010/main" val="236854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1008B2-9607-0341-B0B7-761E05CE172F}"/>
              </a:ext>
            </a:extLst>
          </p:cNvPr>
          <p:cNvSpPr txBox="1">
            <a:spLocks noGrp="1"/>
          </p:cNvSpPr>
          <p:nvPr>
            <p:ph type="title"/>
          </p:nvPr>
        </p:nvSpPr>
        <p:spPr>
          <a:xfrm>
            <a:off x="1064881" y="259674"/>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Define the term pathogen and state the four groups of pathogens that can cause disease</a:t>
            </a:r>
            <a:endParaRPr lang="en-AU" sz="3600" b="1" dirty="0"/>
          </a:p>
        </p:txBody>
      </p:sp>
    </p:spTree>
    <p:extLst>
      <p:ext uri="{BB962C8B-B14F-4D97-AF65-F5344CB8AC3E}">
        <p14:creationId xmlns:p14="http://schemas.microsoft.com/office/powerpoint/2010/main" val="11886343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a:extLst>
              <a:ext uri="{FF2B5EF4-FFF2-40B4-BE49-F238E27FC236}">
                <a16:creationId xmlns:a16="http://schemas.microsoft.com/office/drawing/2014/main" id="{0F33D014-4389-40F6-873E-5F366D22825F}"/>
              </a:ext>
            </a:extLst>
          </p:cNvPr>
          <p:cNvSpPr>
            <a:spLocks noChangeArrowheads="1"/>
          </p:cNvSpPr>
          <p:nvPr/>
        </p:nvSpPr>
        <p:spPr bwMode="auto">
          <a:xfrm>
            <a:off x="1025467" y="1334157"/>
            <a:ext cx="10969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This cycle is known as a pathogen’s </a:t>
            </a:r>
            <a:r>
              <a:rPr kumimoji="0" lang="en-AU" altLang="en-US" sz="2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life cycle</a:t>
            </a:r>
            <a:r>
              <a:rPr kumimoji="0" lang="en-AU"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Some pathogens have developed elaborate life cycles that enable them to survive, reproduce and spread.</a:t>
            </a:r>
          </a:p>
        </p:txBody>
      </p:sp>
      <p:graphicFrame>
        <p:nvGraphicFramePr>
          <p:cNvPr id="3" name="Diagram 2">
            <a:extLst>
              <a:ext uri="{FF2B5EF4-FFF2-40B4-BE49-F238E27FC236}">
                <a16:creationId xmlns:a16="http://schemas.microsoft.com/office/drawing/2014/main" id="{0FC8DB51-62C5-4D86-A349-542332F322BC}"/>
              </a:ext>
            </a:extLst>
          </p:cNvPr>
          <p:cNvGraphicFramePr/>
          <p:nvPr>
            <p:extLst/>
          </p:nvPr>
        </p:nvGraphicFramePr>
        <p:xfrm>
          <a:off x="2895600" y="2329656"/>
          <a:ext cx="6324600" cy="437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0D1008B2-9607-0341-B0B7-761E05CE172F}"/>
              </a:ext>
            </a:extLst>
          </p:cNvPr>
          <p:cNvSpPr txBox="1">
            <a:spLocks noGrp="1"/>
          </p:cNvSpPr>
          <p:nvPr>
            <p:ph type="title"/>
          </p:nvPr>
        </p:nvSpPr>
        <p:spPr>
          <a:xfrm>
            <a:off x="1064881" y="-76647"/>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Describe the main features of a pathogens life cycle</a:t>
            </a:r>
            <a:endParaRPr lang="en-AU" sz="3600" b="1" dirty="0"/>
          </a:p>
        </p:txBody>
      </p:sp>
    </p:spTree>
    <p:extLst>
      <p:ext uri="{BB962C8B-B14F-4D97-AF65-F5344CB8AC3E}">
        <p14:creationId xmlns:p14="http://schemas.microsoft.com/office/powerpoint/2010/main" val="29279042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0BEAF4E-8F9C-4E22-97E3-E6EE31BFAFA8}"/>
              </a:ext>
            </a:extLst>
          </p:cNvPr>
          <p:cNvGraphicFramePr>
            <a:graphicFrameLocks noGrp="1"/>
          </p:cNvGraphicFramePr>
          <p:nvPr>
            <p:extLst/>
          </p:nvPr>
        </p:nvGraphicFramePr>
        <p:xfrm>
          <a:off x="1126275" y="2113019"/>
          <a:ext cx="10468302" cy="2864888"/>
        </p:xfrm>
        <a:graphic>
          <a:graphicData uri="http://schemas.openxmlformats.org/drawingml/2006/table">
            <a:tbl>
              <a:tblPr firstRow="1" bandRow="1">
                <a:tableStyleId>{775DCB02-9BB8-47FD-8907-85C794F793BA}</a:tableStyleId>
              </a:tblPr>
              <a:tblGrid>
                <a:gridCol w="5234151">
                  <a:extLst>
                    <a:ext uri="{9D8B030D-6E8A-4147-A177-3AD203B41FA5}">
                      <a16:colId xmlns:a16="http://schemas.microsoft.com/office/drawing/2014/main" val="20000"/>
                    </a:ext>
                  </a:extLst>
                </a:gridCol>
                <a:gridCol w="5234151">
                  <a:extLst>
                    <a:ext uri="{9D8B030D-6E8A-4147-A177-3AD203B41FA5}">
                      <a16:colId xmlns:a16="http://schemas.microsoft.com/office/drawing/2014/main" val="20001"/>
                    </a:ext>
                  </a:extLst>
                </a:gridCol>
              </a:tblGrid>
              <a:tr h="370369">
                <a:tc>
                  <a:txBody>
                    <a:bodyPr/>
                    <a:lstStyle/>
                    <a:p>
                      <a:r>
                        <a:rPr lang="en-AU" sz="2200" dirty="0"/>
                        <a:t>Portals of entry</a:t>
                      </a:r>
                    </a:p>
                  </a:txBody>
                  <a:tcPr marT="45662" marB="45662"/>
                </a:tc>
                <a:tc>
                  <a:txBody>
                    <a:bodyPr/>
                    <a:lstStyle/>
                    <a:p>
                      <a:r>
                        <a:rPr lang="en-AU" sz="2200" dirty="0"/>
                        <a:t>Portals of exit</a:t>
                      </a:r>
                    </a:p>
                  </a:txBody>
                  <a:tcPr marT="45662" marB="45662"/>
                </a:tc>
                <a:extLst>
                  <a:ext uri="{0D108BD9-81ED-4DB2-BD59-A6C34878D82A}">
                    <a16:rowId xmlns:a16="http://schemas.microsoft.com/office/drawing/2014/main" val="10000"/>
                  </a:ext>
                </a:extLst>
              </a:tr>
              <a:tr h="2285519">
                <a:tc>
                  <a:txBody>
                    <a:bodyPr/>
                    <a:lstStyle/>
                    <a:p>
                      <a:pPr marL="176213" indent="-176213"/>
                      <a:r>
                        <a:rPr lang="en-GB" sz="2200" b="0" u="none" strike="noStrike" kern="1200" baseline="0" dirty="0">
                          <a:solidFill>
                            <a:schemeClr val="dk1"/>
                          </a:solidFill>
                        </a:rPr>
                        <a:t>•Skin (bite, blood feed, penetration)</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Mucous membranes</a:t>
                      </a:r>
                    </a:p>
                    <a:p>
                      <a:pPr marL="176213" indent="-176213"/>
                      <a:r>
                        <a:rPr lang="en-GB" sz="2200" b="0" u="none" strike="noStrike" kern="1200" baseline="0" dirty="0">
                          <a:solidFill>
                            <a:schemeClr val="dk1"/>
                          </a:solidFill>
                        </a:rPr>
                        <a:t>•Wounds in epidermal layers of animals </a:t>
                      </a:r>
                      <a:r>
                        <a:rPr lang="en-AU" sz="2200" b="0" u="none" strike="noStrike" kern="1200" baseline="0" dirty="0">
                          <a:solidFill>
                            <a:schemeClr val="dk1"/>
                          </a:solidFill>
                        </a:rPr>
                        <a:t>and plants</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Eyes and ears</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Respiratory system/nose/throat/lungs</a:t>
                      </a:r>
                      <a:endParaRPr lang="en-AU" sz="2200" dirty="0"/>
                    </a:p>
                  </a:txBody>
                  <a:tcPr marT="45662" marB="45662"/>
                </a:tc>
                <a:tc>
                  <a:txBody>
                    <a:bodyPr/>
                    <a:lstStyle/>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Bite/blood feed/saliva</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Digestion (elimination)</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Respiratory system (coughing, sneezing)</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Blood contact</a:t>
                      </a:r>
                    </a:p>
                    <a:p>
                      <a:pPr marL="176213" indent="-176213"/>
                      <a:r>
                        <a:rPr lang="en-GB" sz="2200" b="0" u="none" strike="noStrike" kern="1200" baseline="0" dirty="0">
                          <a:solidFill>
                            <a:schemeClr val="dk1"/>
                          </a:solidFill>
                        </a:rPr>
                        <a:t>•Reproductive system (some honeybee viruses pass from queen </a:t>
                      </a:r>
                      <a:r>
                        <a:rPr lang="en-AU" sz="2200" b="0" u="none" strike="noStrike" kern="1200" baseline="0" dirty="0">
                          <a:solidFill>
                            <a:schemeClr val="dk1"/>
                          </a:solidFill>
                        </a:rPr>
                        <a:t>bee to worker bees)</a:t>
                      </a:r>
                      <a:endParaRPr lang="en-AU" sz="2200" dirty="0"/>
                    </a:p>
                  </a:txBody>
                  <a:tcPr marT="45662" marB="45662"/>
                </a:tc>
                <a:extLst>
                  <a:ext uri="{0D108BD9-81ED-4DB2-BD59-A6C34878D82A}">
                    <a16:rowId xmlns:a16="http://schemas.microsoft.com/office/drawing/2014/main" val="10001"/>
                  </a:ext>
                </a:extLst>
              </a:tr>
            </a:tbl>
          </a:graphicData>
        </a:graphic>
      </p:graphicFrame>
      <p:sp>
        <p:nvSpPr>
          <p:cNvPr id="10255" name="TextBox 1">
            <a:extLst>
              <a:ext uri="{FF2B5EF4-FFF2-40B4-BE49-F238E27FC236}">
                <a16:creationId xmlns:a16="http://schemas.microsoft.com/office/drawing/2014/main" id="{3928B1C3-408B-4A41-9436-BE51BCE46BE3}"/>
              </a:ext>
            </a:extLst>
          </p:cNvPr>
          <p:cNvSpPr txBox="1">
            <a:spLocks noChangeArrowheads="1"/>
          </p:cNvSpPr>
          <p:nvPr/>
        </p:nvSpPr>
        <p:spPr bwMode="auto">
          <a:xfrm>
            <a:off x="2133600" y="5483226"/>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Biology WA Units 3 &amp; 4</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Set 13.1 pg.432 Q 1-5</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 name="Title 1">
            <a:extLst>
              <a:ext uri="{FF2B5EF4-FFF2-40B4-BE49-F238E27FC236}">
                <a16:creationId xmlns:a16="http://schemas.microsoft.com/office/drawing/2014/main" id="{448BC0EE-B5CF-4B40-B19D-F0498D1221FC}"/>
              </a:ext>
            </a:extLst>
          </p:cNvPr>
          <p:cNvSpPr txBox="1">
            <a:spLocks noGrp="1"/>
          </p:cNvSpPr>
          <p:nvPr>
            <p:ph type="title"/>
          </p:nvPr>
        </p:nvSpPr>
        <p:spPr>
          <a:xfrm>
            <a:off x="875694" y="450849"/>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State the ways pathogens can leave a hosts body and how they can enter a susceptible hosts body</a:t>
            </a:r>
            <a:endParaRPr lang="en-AU" sz="3600" b="1" dirty="0"/>
          </a:p>
        </p:txBody>
      </p:sp>
    </p:spTree>
    <p:extLst>
      <p:ext uri="{BB962C8B-B14F-4D97-AF65-F5344CB8AC3E}">
        <p14:creationId xmlns:p14="http://schemas.microsoft.com/office/powerpoint/2010/main" val="9087794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F7621A3-1540-459B-B360-F094E71857D8}"/>
              </a:ext>
            </a:extLst>
          </p:cNvPr>
          <p:cNvSpPr>
            <a:spLocks noGrp="1" noChangeArrowheads="1"/>
          </p:cNvSpPr>
          <p:nvPr>
            <p:ph type="title"/>
          </p:nvPr>
        </p:nvSpPr>
        <p:spPr>
          <a:xfrm>
            <a:off x="1035268" y="188912"/>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Define the term t</a:t>
            </a:r>
            <a:r>
              <a:rPr lang="en-AU" altLang="en-US" b="1" dirty="0">
                <a:latin typeface="+mn-lt"/>
              </a:rPr>
              <a:t>ransmission and the two modes of transmission</a:t>
            </a:r>
          </a:p>
        </p:txBody>
      </p:sp>
      <p:sp>
        <p:nvSpPr>
          <p:cNvPr id="12292" name="Rectangle 1">
            <a:extLst>
              <a:ext uri="{FF2B5EF4-FFF2-40B4-BE49-F238E27FC236}">
                <a16:creationId xmlns:a16="http://schemas.microsoft.com/office/drawing/2014/main" id="{295A2462-64C8-4451-B58F-8D5DA633AA89}"/>
              </a:ext>
            </a:extLst>
          </p:cNvPr>
          <p:cNvSpPr>
            <a:spLocks noChangeArrowheads="1"/>
          </p:cNvSpPr>
          <p:nvPr/>
        </p:nvSpPr>
        <p:spPr bwMode="auto">
          <a:xfrm>
            <a:off x="1116724" y="1776905"/>
            <a:ext cx="10644352" cy="402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ts val="22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Transmission</a:t>
            </a:r>
            <a:r>
              <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is how the pathogen is transferred from the host and/or a reservoir to a susceptible host, which can involve developmental stages occurring in the</a:t>
            </a:r>
          </a:p>
          <a:p>
            <a:pPr marL="0" marR="0" lvl="0" indent="0" algn="l" defTabSz="457200" rtl="0" eaLnBrk="0" fontAlgn="base" latinLnBrk="0" hangingPunct="0">
              <a:lnSpc>
                <a:spcPts val="2200"/>
              </a:lnSpc>
              <a:spcBef>
                <a:spcPct val="0"/>
              </a:spcBef>
              <a:spcAft>
                <a:spcPct val="0"/>
              </a:spcAft>
              <a:buClrTx/>
              <a:buSzTx/>
              <a:buFontTx/>
              <a:buNone/>
              <a:tabLst/>
              <a:defRPr/>
            </a:pPr>
            <a:r>
              <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environment or in vectors. </a:t>
            </a:r>
          </a:p>
          <a:p>
            <a:pPr marL="0" marR="0" lvl="0" indent="0" algn="l" defTabSz="457200" rtl="0" eaLnBrk="0" fontAlgn="base" latinLnBrk="0" hangingPunct="0">
              <a:lnSpc>
                <a:spcPts val="2200"/>
              </a:lnSpc>
              <a:spcBef>
                <a:spcPct val="0"/>
              </a:spcBef>
              <a:spcAft>
                <a:spcPct val="0"/>
              </a:spcAft>
              <a:buClrTx/>
              <a:buSzTx/>
              <a:buFontTx/>
              <a:buNone/>
              <a:tabLst/>
              <a:defRPr/>
            </a:pPr>
            <a:endPar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0" fontAlgn="base" latinLnBrk="0" hangingPunct="0">
              <a:lnSpc>
                <a:spcPts val="22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Vectors</a:t>
            </a:r>
            <a:r>
              <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are living or non-living things that transport pathogens from the</a:t>
            </a:r>
          </a:p>
          <a:p>
            <a:pPr marL="0" marR="0" lvl="0" indent="0" algn="l" defTabSz="457200" rtl="0" eaLnBrk="0" fontAlgn="base" latinLnBrk="0" hangingPunct="0">
              <a:lnSpc>
                <a:spcPts val="2200"/>
              </a:lnSpc>
              <a:spcBef>
                <a:spcPct val="0"/>
              </a:spcBef>
              <a:spcAft>
                <a:spcPct val="0"/>
              </a:spcAft>
              <a:buClrTx/>
              <a:buSzTx/>
              <a:buFontTx/>
              <a:buNone/>
              <a:tabLst/>
              <a:defRPr/>
            </a:pPr>
            <a:r>
              <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infected host to a susceptible host. Mosquito vectors transport pathogens through blood feeds. Bat vectors transport pathogens through bites and scratches. </a:t>
            </a:r>
          </a:p>
          <a:p>
            <a:pPr marL="0" marR="0" lvl="0" indent="0" algn="l" defTabSz="457200" rtl="0" eaLnBrk="0" fontAlgn="base" latinLnBrk="0" hangingPunct="0">
              <a:lnSpc>
                <a:spcPts val="2200"/>
              </a:lnSpc>
              <a:spcBef>
                <a:spcPct val="0"/>
              </a:spcBef>
              <a:spcAft>
                <a:spcPct val="0"/>
              </a:spcAft>
              <a:buClrTx/>
              <a:buSzTx/>
              <a:buFontTx/>
              <a:buNone/>
              <a:tabLst/>
              <a:defRPr/>
            </a:pPr>
            <a:endPar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0" fontAlgn="base" latinLnBrk="0" hangingPunct="0">
              <a:lnSpc>
                <a:spcPts val="2200"/>
              </a:lnSpc>
              <a:spcBef>
                <a:spcPct val="0"/>
              </a:spcBef>
              <a:spcAft>
                <a:spcPct val="0"/>
              </a:spcAft>
              <a:buClrTx/>
              <a:buSzTx/>
              <a:buFontTx/>
              <a:buNone/>
              <a:tabLst/>
              <a:defRPr/>
            </a:pPr>
            <a:r>
              <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The different modes of transmission are commonly classified as direct or indirect. </a:t>
            </a:r>
            <a:r>
              <a:rPr kumimoji="0" lang="en-AU"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Direct </a:t>
            </a:r>
            <a:r>
              <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transmission is the transfer of a pathogen from an infected host, or other reservoir, to a susceptible host by direct contact or droplet spread. </a:t>
            </a:r>
          </a:p>
          <a:p>
            <a:pPr marL="0" marR="0" lvl="0" indent="0" algn="l" defTabSz="457200" rtl="0" eaLnBrk="0" fontAlgn="base" latinLnBrk="0" hangingPunct="0">
              <a:lnSpc>
                <a:spcPts val="2200"/>
              </a:lnSpc>
              <a:spcBef>
                <a:spcPct val="0"/>
              </a:spcBef>
              <a:spcAft>
                <a:spcPct val="0"/>
              </a:spcAft>
              <a:buClrTx/>
              <a:buSzTx/>
              <a:buFontTx/>
              <a:buNone/>
              <a:tabLst/>
              <a:defRPr/>
            </a:pPr>
            <a:endPar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0" fontAlgn="base" latinLnBrk="0" hangingPunct="0">
              <a:lnSpc>
                <a:spcPts val="2200"/>
              </a:lnSpc>
              <a:spcBef>
                <a:spcPct val="0"/>
              </a:spcBef>
              <a:spcAft>
                <a:spcPct val="0"/>
              </a:spcAft>
              <a:buClrTx/>
              <a:buSzTx/>
              <a:buFontTx/>
              <a:buNone/>
              <a:tabLst/>
              <a:defRPr/>
            </a:pPr>
            <a:r>
              <a:rPr kumimoji="0" lang="en-AU"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Indirect</a:t>
            </a:r>
            <a:r>
              <a:rPr kumimoji="0" lang="en-AU"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transmission is the transfer of a pathogen from a reservoir to a host through vectors (inanimate vehicles as well as living intermediaries) or suspended air particles.</a:t>
            </a:r>
          </a:p>
        </p:txBody>
      </p:sp>
    </p:spTree>
    <p:extLst>
      <p:ext uri="{BB962C8B-B14F-4D97-AF65-F5344CB8AC3E}">
        <p14:creationId xmlns:p14="http://schemas.microsoft.com/office/powerpoint/2010/main" val="4719477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DE81508-C45E-48E6-A424-7E82FA655BF4}"/>
              </a:ext>
            </a:extLst>
          </p:cNvPr>
          <p:cNvGraphicFramePr/>
          <p:nvPr>
            <p:extLst/>
          </p:nvPr>
        </p:nvGraphicFramePr>
        <p:xfrm>
          <a:off x="1918137" y="1674812"/>
          <a:ext cx="9296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47D97A65-80AE-FC46-9B9D-BB32D6E234CF}"/>
              </a:ext>
            </a:extLst>
          </p:cNvPr>
          <p:cNvSpPr>
            <a:spLocks noGrp="1" noChangeArrowheads="1"/>
          </p:cNvSpPr>
          <p:nvPr>
            <p:ph type="title"/>
          </p:nvPr>
        </p:nvSpPr>
        <p:spPr>
          <a:xfrm>
            <a:off x="1035268" y="188912"/>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Describe the different ways diseases can be transmitted by direct transmission</a:t>
            </a:r>
            <a:endParaRPr lang="en-AU" altLang="en-US" b="1" dirty="0">
              <a:latin typeface="+mn-lt"/>
            </a:endParaRPr>
          </a:p>
        </p:txBody>
      </p:sp>
    </p:spTree>
    <p:extLst>
      <p:ext uri="{BB962C8B-B14F-4D97-AF65-F5344CB8AC3E}">
        <p14:creationId xmlns:p14="http://schemas.microsoft.com/office/powerpoint/2010/main" val="1444825353"/>
      </p:ext>
    </p:extLst>
  </p:cSld>
  <p:clrMapOvr>
    <a:masterClrMapping/>
  </p:clrMapOvr>
  <p:transition>
    <p:fade/>
  </p:transition>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3" ma:contentTypeDescription="Create a new document." ma:contentTypeScope="" ma:versionID="99c02e9404b24da29d82897e19dd8156">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1f095fc3afc55f1869f5ccd943fb3e8c"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3E6A67-C964-4E46-A533-21C8180CA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C4C76B-2FF9-424B-89A5-9E126BB5F473}">
  <ds:schemaRefs>
    <ds:schemaRef ds:uri="http://schemas.microsoft.com/sharepoint/v3/contenttype/forms"/>
  </ds:schemaRefs>
</ds:datastoreItem>
</file>

<file path=customXml/itemProps3.xml><?xml version="1.0" encoding="utf-8"?>
<ds:datastoreItem xmlns:ds="http://schemas.openxmlformats.org/officeDocument/2006/customXml" ds:itemID="{4BA17093-FA00-4731-BD7A-FD14B76E7BA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81ed5ae-0fcf-45ca-9e0f-fbac52cb9237"/>
    <ds:schemaRef ds:uri="8b1aca62-d085-4da7-a399-d54bef97b080"/>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1253</Words>
  <Application>Microsoft Office PowerPoint</Application>
  <PresentationFormat>Widescreen</PresentationFormat>
  <Paragraphs>160</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PGothic</vt:lpstr>
      <vt:lpstr>Arial</vt:lpstr>
      <vt:lpstr>Calibri</vt:lpstr>
      <vt:lpstr>Franklin Gothic Book</vt:lpstr>
      <vt:lpstr>Lucida Console</vt:lpstr>
      <vt:lpstr>Times New Roman</vt:lpstr>
      <vt:lpstr>Crop</vt:lpstr>
      <vt:lpstr> Pathogens and Introduction to viruses   Updated by Ms Rayner 2022</vt:lpstr>
      <vt:lpstr>PowerPoint Presentation</vt:lpstr>
      <vt:lpstr>What you need to complete</vt:lpstr>
      <vt:lpstr>Pathogens Life Cycle</vt:lpstr>
      <vt:lpstr>Recap:  Define the term pathogen and state the four groups of pathogens that can cause disease</vt:lpstr>
      <vt:lpstr>Topic Question 1:  Describe the main features of a pathogens life cycle</vt:lpstr>
      <vt:lpstr>Topic Question 2:  State the ways pathogens can leave a hosts body and how they can enter a susceptible hosts body</vt:lpstr>
      <vt:lpstr>Recap: Define the term transmission and the two modes of transmission</vt:lpstr>
      <vt:lpstr>Recap: Describe the different ways diseases can be transmitted by direct transmission</vt:lpstr>
      <vt:lpstr>Recap: Describe the different ways diseases can be transmitted by indirect transmission</vt:lpstr>
      <vt:lpstr>Recap: Describe the different ways diseases can be transmitted by indirect transmission</vt:lpstr>
      <vt:lpstr>Recap: State the pathogens that cause the 10 diseases </vt:lpstr>
      <vt:lpstr>Pathogen - Viruses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Pathogens and  Viral Diseases  Updated by Ms Rayner 2022</dc:title>
  <dc:creator>RAYNER Elizabeth [Rossmoyne Senior High School]</dc:creator>
  <cp:lastModifiedBy>RAYNER Elizabeth [Rossmoyne Senior High School]</cp:lastModifiedBy>
  <cp:revision>3</cp:revision>
  <dcterms:created xsi:type="dcterms:W3CDTF">2022-06-01T05:20:59Z</dcterms:created>
  <dcterms:modified xsi:type="dcterms:W3CDTF">2022-06-01T05:22:06Z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